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 id="2147483688" r:id="rId2"/>
  </p:sldMasterIdLst>
  <p:notesMasterIdLst>
    <p:notesMasterId r:id="rId41"/>
  </p:notesMasterIdLst>
  <p:sldIdLst>
    <p:sldId id="332" r:id="rId3"/>
    <p:sldId id="337" r:id="rId4"/>
    <p:sldId id="338" r:id="rId5"/>
    <p:sldId id="256" r:id="rId6"/>
    <p:sldId id="264" r:id="rId7"/>
    <p:sldId id="312" r:id="rId8"/>
    <p:sldId id="257" r:id="rId9"/>
    <p:sldId id="311" r:id="rId10"/>
    <p:sldId id="336" r:id="rId11"/>
    <p:sldId id="258" r:id="rId12"/>
    <p:sldId id="314" r:id="rId13"/>
    <p:sldId id="305" r:id="rId14"/>
    <p:sldId id="313" r:id="rId15"/>
    <p:sldId id="322" r:id="rId16"/>
    <p:sldId id="262" r:id="rId17"/>
    <p:sldId id="315" r:id="rId18"/>
    <p:sldId id="316" r:id="rId19"/>
    <p:sldId id="323" r:id="rId20"/>
    <p:sldId id="324" r:id="rId21"/>
    <p:sldId id="317" r:id="rId22"/>
    <p:sldId id="259" r:id="rId23"/>
    <p:sldId id="328" r:id="rId24"/>
    <p:sldId id="318" r:id="rId25"/>
    <p:sldId id="320" r:id="rId26"/>
    <p:sldId id="308" r:id="rId27"/>
    <p:sldId id="325" r:id="rId28"/>
    <p:sldId id="326" r:id="rId29"/>
    <p:sldId id="329" r:id="rId30"/>
    <p:sldId id="260" r:id="rId31"/>
    <p:sldId id="261" r:id="rId32"/>
    <p:sldId id="327" r:id="rId33"/>
    <p:sldId id="330" r:id="rId34"/>
    <p:sldId id="331" r:id="rId35"/>
    <p:sldId id="319" r:id="rId36"/>
    <p:sldId id="306" r:id="rId37"/>
    <p:sldId id="310" r:id="rId38"/>
    <p:sldId id="304" r:id="rId39"/>
    <p:sldId id="33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83" d="100"/>
          <a:sy n="83" d="100"/>
        </p:scale>
        <p:origin x="10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77727-4E21-471B-99CC-A9CC40629CCD}" type="datetimeFigureOut">
              <a:rPr lang="en-US" smtClean="0"/>
              <a:t>7/26/2020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EC9CF-2B9D-4801-98D9-2D6D2498B2A8}" type="slidenum">
              <a:rPr lang="en-US" smtClean="0"/>
              <a:t>‹#›</a:t>
            </a:fld>
            <a:endParaRPr lang="en-US"/>
          </a:p>
        </p:txBody>
      </p:sp>
    </p:spTree>
    <p:extLst>
      <p:ext uri="{BB962C8B-B14F-4D97-AF65-F5344CB8AC3E}">
        <p14:creationId xmlns:p14="http://schemas.microsoft.com/office/powerpoint/2010/main" val="168729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On behalf of the NW Editors Guild, I’d like to welcome you all to our July 2020 member meeting. I’m MariLou Harveland, and am currently serving on the Guild board as VP of member services, so if you have questions about or want to request specific topics for an event, please contact me.  </a:t>
            </a:r>
            <a:endParaRPr/>
          </a:p>
          <a:p>
            <a:pPr marL="0" marR="0" lvl="0" indent="0" algn="l" rtl="0">
              <a:lnSpc>
                <a:spcPct val="100000"/>
              </a:lnSpc>
              <a:spcBef>
                <a:spcPts val="0"/>
              </a:spcBef>
              <a:spcAft>
                <a:spcPts val="0"/>
              </a:spcAft>
              <a:buClr>
                <a:schemeClr val="dk1"/>
              </a:buClr>
              <a:buSzPts val="1200"/>
              <a:buFont typeface="Helvetica Neue"/>
              <a:buNone/>
            </a:pPr>
            <a:r>
              <a:rPr lang="en-US" sz="1200" i="0">
                <a:latin typeface="Helvetica Neue"/>
                <a:ea typeface="Helvetica Neue"/>
                <a:cs typeface="Helvetica Neue"/>
                <a:sym typeface="Helvetica Neue"/>
              </a:rPr>
              <a:t> </a:t>
            </a:r>
            <a:endParaRPr sz="1600" b="1"/>
          </a:p>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Tonight’s topic is Editing and Translation: </a:t>
            </a:r>
            <a:r>
              <a:rPr lang="en-US" sz="1200" i="1">
                <a:latin typeface="Helvetica Neue"/>
                <a:ea typeface="Helvetica Neue"/>
                <a:cs typeface="Helvetica Neue"/>
                <a:sym typeface="Helvetica Neue"/>
              </a:rPr>
              <a:t>The inside story of how translation works and why, and insights on how to edit translations effectively and with confidence</a:t>
            </a:r>
            <a:r>
              <a:rPr lang="en-US" sz="1200" i="0">
                <a:latin typeface="Helvetica Neue"/>
                <a:ea typeface="Helvetica Neue"/>
                <a:cs typeface="Helvetica Neue"/>
                <a:sym typeface="Helvetica Neue"/>
              </a:rPr>
              <a:t> with Shelley Fairweather-Vega. Without further ado, please give your undivided attention to Shelley Fairweather-Vega!</a:t>
            </a:r>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hope that you learned something too, and enjoyed this presentation, and got some food for thought.</a:t>
            </a:r>
          </a:p>
          <a:p>
            <a:endParaRPr lang="en-US" dirty="0"/>
          </a:p>
          <a:p>
            <a:r>
              <a:rPr lang="en-US" dirty="0"/>
              <a:t>Questions</a:t>
            </a:r>
          </a:p>
        </p:txBody>
      </p:sp>
      <p:sp>
        <p:nvSpPr>
          <p:cNvPr id="4" name="Slide Number Placeholder 3"/>
          <p:cNvSpPr>
            <a:spLocks noGrp="1"/>
          </p:cNvSpPr>
          <p:nvPr>
            <p:ph type="sldNum" sz="quarter" idx="5"/>
          </p:nvPr>
        </p:nvSpPr>
        <p:spPr/>
        <p:txBody>
          <a:bodyPr/>
          <a:lstStyle/>
          <a:p>
            <a:fld id="{4A9E06D6-DB36-4307-BA86-02CA8A7D652D}" type="slidenum">
              <a:rPr lang="en-US" smtClean="0"/>
              <a:t>37</a:t>
            </a:fld>
            <a:endParaRPr lang="en-US"/>
          </a:p>
        </p:txBody>
      </p:sp>
    </p:spTree>
    <p:extLst>
      <p:ext uri="{BB962C8B-B14F-4D97-AF65-F5344CB8AC3E}">
        <p14:creationId xmlns:p14="http://schemas.microsoft.com/office/powerpoint/2010/main" val="2746465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Announcer: This concludes the July 2020 member meeting presentation on Editing and Translation. If you have further questions for or would like to connect with Shelley Fairweather-Vega, please contact her at the information provided here and on the Guild website, where you can also find information about more events happening in 2020. Thank you again to Shelley for presenting and thank you all for attending . Good night! </a:t>
            </a:r>
            <a:endParaRPr/>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A84642F-E35D-44C1-AF19-1FD6D0489757}" type="datetime1">
              <a:rPr lang="en-US" smtClean="0"/>
              <a:t>7/26/2020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r>
              <a:rPr lang="en-US"/>
              <a:t>FairVega Translations 2019</a:t>
            </a:r>
          </a:p>
        </p:txBody>
      </p:sp>
      <p:sp>
        <p:nvSpPr>
          <p:cNvPr id="6" name="Slide Number Placeholder 5"/>
          <p:cNvSpPr>
            <a:spLocks noGrp="1"/>
          </p:cNvSpPr>
          <p:nvPr>
            <p:ph type="sldNum" sz="quarter" idx="12"/>
          </p:nvPr>
        </p:nvSpPr>
        <p:spPr>
          <a:xfrm>
            <a:off x="8956900" y="5037663"/>
            <a:ext cx="551167" cy="279400"/>
          </a:xfrm>
        </p:spPr>
        <p:txBody>
          <a:bodyPr/>
          <a:lstStyle/>
          <a:p>
            <a:fld id="{E07E8392-0421-477D-9298-14A7E0F7DC1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673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7ECD89-7081-4C6F-A072-AE6BF23B1175}" type="datetime1">
              <a:rPr lang="en-US" smtClean="0"/>
              <a:t>7/26/2020</a:t>
            </a:fld>
            <a:endParaRPr lang="en-US"/>
          </a:p>
        </p:txBody>
      </p:sp>
      <p:sp>
        <p:nvSpPr>
          <p:cNvPr id="6" name="Footer Placeholder 5"/>
          <p:cNvSpPr>
            <a:spLocks noGrp="1"/>
          </p:cNvSpPr>
          <p:nvPr>
            <p:ph type="ftr" sz="quarter" idx="11"/>
          </p:nvPr>
        </p:nvSpPr>
        <p:spPr/>
        <p:txBody>
          <a:bodyPr/>
          <a:lstStyle/>
          <a:p>
            <a:r>
              <a:rPr lang="en-US"/>
              <a:t>FairVega Translations 2019</a:t>
            </a:r>
          </a:p>
        </p:txBody>
      </p:sp>
      <p:sp>
        <p:nvSpPr>
          <p:cNvPr id="7" name="Slide Number Placeholder 6"/>
          <p:cNvSpPr>
            <a:spLocks noGrp="1"/>
          </p:cNvSpPr>
          <p:nvPr>
            <p:ph type="sldNum" sz="quarter" idx="12"/>
          </p:nvPr>
        </p:nvSpPr>
        <p:spPr/>
        <p:txBody>
          <a:bodyPr/>
          <a:lstStyle/>
          <a:p>
            <a:fld id="{E07E8392-0421-477D-9298-14A7E0F7DC16}" type="slidenum">
              <a:rPr lang="en-US" smtClean="0"/>
              <a:t>‹#›</a:t>
            </a:fld>
            <a:endParaRPr lang="en-US"/>
          </a:p>
        </p:txBody>
      </p:sp>
    </p:spTree>
    <p:extLst>
      <p:ext uri="{BB962C8B-B14F-4D97-AF65-F5344CB8AC3E}">
        <p14:creationId xmlns:p14="http://schemas.microsoft.com/office/powerpoint/2010/main" val="20070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BB296B-9359-4D48-85E9-BE85CA0D5B96}" type="datetime1">
              <a:rPr lang="en-US" smtClean="0"/>
              <a:t>7/26/2020</a:t>
            </a:fld>
            <a:endParaRPr lang="en-US"/>
          </a:p>
        </p:txBody>
      </p:sp>
      <p:sp>
        <p:nvSpPr>
          <p:cNvPr id="5" name="Footer Placeholder 4"/>
          <p:cNvSpPr>
            <a:spLocks noGrp="1"/>
          </p:cNvSpPr>
          <p:nvPr>
            <p:ph type="ftr" sz="quarter" idx="11"/>
          </p:nvPr>
        </p:nvSpPr>
        <p:spPr/>
        <p:txBody>
          <a:bodyPr/>
          <a:lstStyle/>
          <a:p>
            <a:r>
              <a:rPr lang="en-US"/>
              <a:t>FairVega Translations 2019</a:t>
            </a:r>
          </a:p>
        </p:txBody>
      </p:sp>
      <p:sp>
        <p:nvSpPr>
          <p:cNvPr id="6" name="Slide Number Placeholder 5"/>
          <p:cNvSpPr>
            <a:spLocks noGrp="1"/>
          </p:cNvSpPr>
          <p:nvPr>
            <p:ph type="sldNum" sz="quarter" idx="12"/>
          </p:nvPr>
        </p:nvSpPr>
        <p:spPr/>
        <p:txBody>
          <a:bodyPr/>
          <a:lstStyle/>
          <a:p>
            <a:fld id="{E07E8392-0421-477D-9298-14A7E0F7DC1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0185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DB85F7-8CDB-4043-89CB-7F1FAF2C7711}" type="datetime1">
              <a:rPr lang="en-US" smtClean="0"/>
              <a:t>7/26/2020</a:t>
            </a:fld>
            <a:endParaRPr lang="en-US"/>
          </a:p>
        </p:txBody>
      </p:sp>
      <p:sp>
        <p:nvSpPr>
          <p:cNvPr id="5" name="Footer Placeholder 4"/>
          <p:cNvSpPr>
            <a:spLocks noGrp="1"/>
          </p:cNvSpPr>
          <p:nvPr>
            <p:ph type="ftr" sz="quarter" idx="11"/>
          </p:nvPr>
        </p:nvSpPr>
        <p:spPr/>
        <p:txBody>
          <a:bodyPr/>
          <a:lstStyle/>
          <a:p>
            <a:r>
              <a:rPr lang="en-US"/>
              <a:t>FairVega Translations 2019</a:t>
            </a:r>
          </a:p>
        </p:txBody>
      </p:sp>
      <p:sp>
        <p:nvSpPr>
          <p:cNvPr id="6" name="Slide Number Placeholder 5"/>
          <p:cNvSpPr>
            <a:spLocks noGrp="1"/>
          </p:cNvSpPr>
          <p:nvPr>
            <p:ph type="sldNum" sz="quarter" idx="12"/>
          </p:nvPr>
        </p:nvSpPr>
        <p:spPr/>
        <p:txBody>
          <a:bodyPr/>
          <a:lstStyle/>
          <a:p>
            <a:fld id="{E07E8392-0421-477D-9298-14A7E0F7DC1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525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6EC914-C4F5-4D9A-B68F-85D8A8BFA0A9}" type="datetime1">
              <a:rPr lang="en-US" smtClean="0"/>
              <a:t>7/26/2020</a:t>
            </a:fld>
            <a:endParaRPr lang="en-US"/>
          </a:p>
        </p:txBody>
      </p:sp>
      <p:sp>
        <p:nvSpPr>
          <p:cNvPr id="5" name="Footer Placeholder 4"/>
          <p:cNvSpPr>
            <a:spLocks noGrp="1"/>
          </p:cNvSpPr>
          <p:nvPr>
            <p:ph type="ftr" sz="quarter" idx="11"/>
          </p:nvPr>
        </p:nvSpPr>
        <p:spPr/>
        <p:txBody>
          <a:bodyPr/>
          <a:lstStyle/>
          <a:p>
            <a:r>
              <a:rPr lang="en-US"/>
              <a:t>FairVega Translations 2019</a:t>
            </a:r>
          </a:p>
        </p:txBody>
      </p:sp>
      <p:sp>
        <p:nvSpPr>
          <p:cNvPr id="6" name="Slide Number Placeholder 5"/>
          <p:cNvSpPr>
            <a:spLocks noGrp="1"/>
          </p:cNvSpPr>
          <p:nvPr>
            <p:ph type="sldNum" sz="quarter" idx="12"/>
          </p:nvPr>
        </p:nvSpPr>
        <p:spPr/>
        <p:txBody>
          <a:bodyPr/>
          <a:lstStyle/>
          <a:p>
            <a:fld id="{E07E8392-0421-477D-9298-14A7E0F7DC16}" type="slidenum">
              <a:rPr lang="en-US" smtClean="0"/>
              <a:t>‹#›</a:t>
            </a:fld>
            <a:endParaRPr lang="en-US"/>
          </a:p>
        </p:txBody>
      </p:sp>
    </p:spTree>
    <p:extLst>
      <p:ext uri="{BB962C8B-B14F-4D97-AF65-F5344CB8AC3E}">
        <p14:creationId xmlns:p14="http://schemas.microsoft.com/office/powerpoint/2010/main" val="1937188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9C27E8-1600-428A-BC1F-B811D82D50EA}" type="datetime1">
              <a:rPr lang="en-US" smtClean="0"/>
              <a:t>7/26/2020</a:t>
            </a:fld>
            <a:endParaRPr lang="en-US"/>
          </a:p>
        </p:txBody>
      </p:sp>
      <p:sp>
        <p:nvSpPr>
          <p:cNvPr id="5" name="Footer Placeholder 4"/>
          <p:cNvSpPr>
            <a:spLocks noGrp="1"/>
          </p:cNvSpPr>
          <p:nvPr>
            <p:ph type="ftr" sz="quarter" idx="11"/>
          </p:nvPr>
        </p:nvSpPr>
        <p:spPr/>
        <p:txBody>
          <a:bodyPr/>
          <a:lstStyle/>
          <a:p>
            <a:r>
              <a:rPr lang="en-US"/>
              <a:t>FairVega Translations 2019</a:t>
            </a:r>
          </a:p>
        </p:txBody>
      </p:sp>
      <p:sp>
        <p:nvSpPr>
          <p:cNvPr id="6" name="Slide Number Placeholder 5"/>
          <p:cNvSpPr>
            <a:spLocks noGrp="1"/>
          </p:cNvSpPr>
          <p:nvPr>
            <p:ph type="sldNum" sz="quarter" idx="12"/>
          </p:nvPr>
        </p:nvSpPr>
        <p:spPr/>
        <p:txBody>
          <a:bodyPr/>
          <a:lstStyle/>
          <a:p>
            <a:fld id="{E07E8392-0421-477D-9298-14A7E0F7DC1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221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BA8D98-247F-4281-93B8-B27F1E709EA1}" type="datetime1">
              <a:rPr lang="en-US" smtClean="0"/>
              <a:t>7/26/2020</a:t>
            </a:fld>
            <a:endParaRPr lang="en-US"/>
          </a:p>
        </p:txBody>
      </p:sp>
      <p:sp>
        <p:nvSpPr>
          <p:cNvPr id="5" name="Footer Placeholder 4"/>
          <p:cNvSpPr>
            <a:spLocks noGrp="1"/>
          </p:cNvSpPr>
          <p:nvPr>
            <p:ph type="ftr" sz="quarter" idx="11"/>
          </p:nvPr>
        </p:nvSpPr>
        <p:spPr/>
        <p:txBody>
          <a:bodyPr/>
          <a:lstStyle/>
          <a:p>
            <a:r>
              <a:rPr lang="en-US"/>
              <a:t>FairVega Translations 2019</a:t>
            </a:r>
          </a:p>
        </p:txBody>
      </p:sp>
      <p:sp>
        <p:nvSpPr>
          <p:cNvPr id="6" name="Slide Number Placeholder 5"/>
          <p:cNvSpPr>
            <a:spLocks noGrp="1"/>
          </p:cNvSpPr>
          <p:nvPr>
            <p:ph type="sldNum" sz="quarter" idx="12"/>
          </p:nvPr>
        </p:nvSpPr>
        <p:spPr/>
        <p:txBody>
          <a:bodyPr/>
          <a:lstStyle/>
          <a:p>
            <a:fld id="{E07E8392-0421-477D-9298-14A7E0F7DC1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14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034D98-2622-4348-8227-50D835362DB3}" type="datetime1">
              <a:rPr lang="en-US" smtClean="0"/>
              <a:t>7/26/2020</a:t>
            </a:fld>
            <a:endParaRPr lang="en-US"/>
          </a:p>
        </p:txBody>
      </p:sp>
      <p:sp>
        <p:nvSpPr>
          <p:cNvPr id="5" name="Footer Placeholder 4"/>
          <p:cNvSpPr>
            <a:spLocks noGrp="1"/>
          </p:cNvSpPr>
          <p:nvPr>
            <p:ph type="ftr" sz="quarter" idx="11"/>
          </p:nvPr>
        </p:nvSpPr>
        <p:spPr/>
        <p:txBody>
          <a:bodyPr/>
          <a:lstStyle/>
          <a:p>
            <a:r>
              <a:rPr lang="en-US"/>
              <a:t>FairVega Translations 2019</a:t>
            </a:r>
          </a:p>
        </p:txBody>
      </p:sp>
      <p:sp>
        <p:nvSpPr>
          <p:cNvPr id="6" name="Slide Number Placeholder 5"/>
          <p:cNvSpPr>
            <a:spLocks noGrp="1"/>
          </p:cNvSpPr>
          <p:nvPr>
            <p:ph type="sldNum" sz="quarter" idx="12"/>
          </p:nvPr>
        </p:nvSpPr>
        <p:spPr/>
        <p:txBody>
          <a:bodyPr/>
          <a:lstStyle/>
          <a:p>
            <a:fld id="{E07E8392-0421-477D-9298-14A7E0F7DC1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144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20EC0E-8554-4353-9587-509AB2E6F8FB}" type="datetime1">
              <a:rPr lang="en-US" smtClean="0"/>
              <a:t>7/26/2020</a:t>
            </a:fld>
            <a:endParaRPr lang="en-US"/>
          </a:p>
        </p:txBody>
      </p:sp>
      <p:sp>
        <p:nvSpPr>
          <p:cNvPr id="5" name="Footer Placeholder 4"/>
          <p:cNvSpPr>
            <a:spLocks noGrp="1"/>
          </p:cNvSpPr>
          <p:nvPr>
            <p:ph type="ftr" sz="quarter" idx="11"/>
          </p:nvPr>
        </p:nvSpPr>
        <p:spPr/>
        <p:txBody>
          <a:bodyPr/>
          <a:lstStyle/>
          <a:p>
            <a:r>
              <a:rPr lang="en-US"/>
              <a:t>FairVega Translations 2019</a:t>
            </a:r>
          </a:p>
        </p:txBody>
      </p:sp>
      <p:sp>
        <p:nvSpPr>
          <p:cNvPr id="6" name="Slide Number Placeholder 5"/>
          <p:cNvSpPr>
            <a:spLocks noGrp="1"/>
          </p:cNvSpPr>
          <p:nvPr>
            <p:ph type="sldNum" sz="quarter" idx="12"/>
          </p:nvPr>
        </p:nvSpPr>
        <p:spPr/>
        <p:txBody>
          <a:bodyPr/>
          <a:lstStyle/>
          <a:p>
            <a:fld id="{E07E8392-0421-477D-9298-14A7E0F7DC1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691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502E-3024-4024-A41D-6615D6B090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AB1659-B4EF-4323-A6E0-671D6B575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0887D9-B674-464A-98A0-75DC3146C973}"/>
              </a:ext>
            </a:extLst>
          </p:cNvPr>
          <p:cNvSpPr>
            <a:spLocks noGrp="1"/>
          </p:cNvSpPr>
          <p:nvPr>
            <p:ph type="dt" sz="half" idx="10"/>
          </p:nvPr>
        </p:nvSpPr>
        <p:spPr/>
        <p:txBody>
          <a:bodyPr/>
          <a:lstStyle/>
          <a:p>
            <a:fld id="{B61BEF0D-F0BB-DE4B-95CE-6DB70DBA9567}" type="datetimeFigureOut">
              <a:rPr lang="en-US" smtClean="0"/>
              <a:pPr/>
              <a:t>7/26/2020</a:t>
            </a:fld>
            <a:endParaRPr lang="en-US" dirty="0"/>
          </a:p>
        </p:txBody>
      </p:sp>
      <p:sp>
        <p:nvSpPr>
          <p:cNvPr id="5" name="Footer Placeholder 4">
            <a:extLst>
              <a:ext uri="{FF2B5EF4-FFF2-40B4-BE49-F238E27FC236}">
                <a16:creationId xmlns:a16="http://schemas.microsoft.com/office/drawing/2014/main" id="{E3ECCEE6-5A9D-458C-A0EF-82CAF5CBF6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658F87-07DF-445E-9E07-2B7F20EC65B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7645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FD29-9F7C-44D2-A4EB-4A8CB95D4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9E7B6C-A780-4C6F-8F93-AE3A9C1396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2920F-3C7B-4761-A523-0CAB117973C2}"/>
              </a:ext>
            </a:extLst>
          </p:cNvPr>
          <p:cNvSpPr>
            <a:spLocks noGrp="1"/>
          </p:cNvSpPr>
          <p:nvPr>
            <p:ph type="dt" sz="half" idx="10"/>
          </p:nvPr>
        </p:nvSpPr>
        <p:spPr/>
        <p:txBody>
          <a:bodyPr/>
          <a:lstStyle/>
          <a:p>
            <a:fld id="{52647F38-B617-4D2F-AE0A-013F0C4D2C57}" type="datetimeFigureOut">
              <a:rPr lang="en-US" smtClean="0"/>
              <a:t>7/26/2020</a:t>
            </a:fld>
            <a:endParaRPr lang="en-US" dirty="0"/>
          </a:p>
        </p:txBody>
      </p:sp>
      <p:sp>
        <p:nvSpPr>
          <p:cNvPr id="5" name="Footer Placeholder 4">
            <a:extLst>
              <a:ext uri="{FF2B5EF4-FFF2-40B4-BE49-F238E27FC236}">
                <a16:creationId xmlns:a16="http://schemas.microsoft.com/office/drawing/2014/main" id="{E0C31CE3-BD25-4B7A-B4FB-A787522FC1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CC02BD-D10B-49AE-88DB-86E8BDBC21F1}"/>
              </a:ext>
            </a:extLst>
          </p:cNvPr>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12545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0048E-3F72-4CC4-8EE9-E8F3FAA4C814}" type="datetime1">
              <a:rPr lang="en-US" smtClean="0"/>
              <a:t>7/26/2020</a:t>
            </a:fld>
            <a:endParaRPr lang="en-US"/>
          </a:p>
        </p:txBody>
      </p:sp>
      <p:sp>
        <p:nvSpPr>
          <p:cNvPr id="5" name="Footer Placeholder 4"/>
          <p:cNvSpPr>
            <a:spLocks noGrp="1"/>
          </p:cNvSpPr>
          <p:nvPr>
            <p:ph type="ftr" sz="quarter" idx="11"/>
          </p:nvPr>
        </p:nvSpPr>
        <p:spPr/>
        <p:txBody>
          <a:bodyPr/>
          <a:lstStyle/>
          <a:p>
            <a:r>
              <a:rPr lang="en-US"/>
              <a:t>FairVega Translations 2019</a:t>
            </a:r>
          </a:p>
        </p:txBody>
      </p:sp>
      <p:sp>
        <p:nvSpPr>
          <p:cNvPr id="6" name="Slide Number Placeholder 5"/>
          <p:cNvSpPr>
            <a:spLocks noGrp="1"/>
          </p:cNvSpPr>
          <p:nvPr>
            <p:ph type="sldNum" sz="quarter" idx="12"/>
          </p:nvPr>
        </p:nvSpPr>
        <p:spPr/>
        <p:txBody>
          <a:bodyPr/>
          <a:lstStyle/>
          <a:p>
            <a:fld id="{E07E8392-0421-477D-9298-14A7E0F7DC16}" type="slidenum">
              <a:rPr lang="en-US" smtClean="0"/>
              <a:t>‹#›</a:t>
            </a:fld>
            <a:endParaRPr lang="en-US"/>
          </a:p>
        </p:txBody>
      </p:sp>
    </p:spTree>
    <p:extLst>
      <p:ext uri="{BB962C8B-B14F-4D97-AF65-F5344CB8AC3E}">
        <p14:creationId xmlns:p14="http://schemas.microsoft.com/office/powerpoint/2010/main" val="1961066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C2528-349B-4D2C-B442-9EE4E3F2D4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C904AA-9C98-4B22-AEAF-E48694CC06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1A98D0-898C-455D-A170-B345BECF1A6F}"/>
              </a:ext>
            </a:extLst>
          </p:cNvPr>
          <p:cNvSpPr>
            <a:spLocks noGrp="1"/>
          </p:cNvSpPr>
          <p:nvPr>
            <p:ph type="dt" sz="half" idx="10"/>
          </p:nvPr>
        </p:nvSpPr>
        <p:spPr/>
        <p:txBody>
          <a:bodyPr/>
          <a:lstStyle/>
          <a:p>
            <a:fld id="{B61BEF0D-F0BB-DE4B-95CE-6DB70DBA9567}" type="datetimeFigureOut">
              <a:rPr lang="en-US" smtClean="0"/>
              <a:pPr/>
              <a:t>7/26/2020</a:t>
            </a:fld>
            <a:endParaRPr lang="en-US" dirty="0"/>
          </a:p>
        </p:txBody>
      </p:sp>
      <p:sp>
        <p:nvSpPr>
          <p:cNvPr id="5" name="Footer Placeholder 4">
            <a:extLst>
              <a:ext uri="{FF2B5EF4-FFF2-40B4-BE49-F238E27FC236}">
                <a16:creationId xmlns:a16="http://schemas.microsoft.com/office/drawing/2014/main" id="{1E02774A-7A42-405E-8373-CB79358E5A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987A10-002F-47E5-89CD-4E904A6A76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244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3E2A-963D-425E-B198-89152EB7C9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C1F206-377B-4441-8D8D-847B634773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068E80-A02B-434D-8D07-0FF6724FFE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165101-7314-47E5-A9D4-FD1046FAD8E7}"/>
              </a:ext>
            </a:extLst>
          </p:cNvPr>
          <p:cNvSpPr>
            <a:spLocks noGrp="1"/>
          </p:cNvSpPr>
          <p:nvPr>
            <p:ph type="dt" sz="half" idx="10"/>
          </p:nvPr>
        </p:nvSpPr>
        <p:spPr/>
        <p:txBody>
          <a:bodyPr/>
          <a:lstStyle/>
          <a:p>
            <a:fld id="{05BFA754-D5C3-4E66-96A6-867B257F58DC}" type="datetimeFigureOut">
              <a:rPr lang="en-US" smtClean="0"/>
              <a:t>7/26/2020</a:t>
            </a:fld>
            <a:endParaRPr lang="en-US" dirty="0"/>
          </a:p>
        </p:txBody>
      </p:sp>
      <p:sp>
        <p:nvSpPr>
          <p:cNvPr id="6" name="Footer Placeholder 5">
            <a:extLst>
              <a:ext uri="{FF2B5EF4-FFF2-40B4-BE49-F238E27FC236}">
                <a16:creationId xmlns:a16="http://schemas.microsoft.com/office/drawing/2014/main" id="{3D51824B-DA81-4A9A-96D4-235C305F32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0C5C0E-0226-40CC-9E5A-212E4F814FC3}"/>
              </a:ext>
            </a:extLst>
          </p:cNvPr>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094040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7EAC-FEDB-48EB-AC43-13964824FC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685196-8C2C-4991-8497-12C63C4091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8E6180-1BEE-4B86-BA96-13AE49E3F2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EA0B29-06D8-4105-A5EB-C2498D2573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C932D3-707F-4857-AF3E-FF53E88149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DF2F9A-7457-4382-B107-7475F02B43B7}"/>
              </a:ext>
            </a:extLst>
          </p:cNvPr>
          <p:cNvSpPr>
            <a:spLocks noGrp="1"/>
          </p:cNvSpPr>
          <p:nvPr>
            <p:ph type="dt" sz="half" idx="10"/>
          </p:nvPr>
        </p:nvSpPr>
        <p:spPr/>
        <p:txBody>
          <a:bodyPr/>
          <a:lstStyle/>
          <a:p>
            <a:fld id="{B61BEF0D-F0BB-DE4B-95CE-6DB70DBA9567}" type="datetimeFigureOut">
              <a:rPr lang="en-US" smtClean="0"/>
              <a:pPr/>
              <a:t>7/26/2020</a:t>
            </a:fld>
            <a:endParaRPr lang="en-US" dirty="0"/>
          </a:p>
        </p:txBody>
      </p:sp>
      <p:sp>
        <p:nvSpPr>
          <p:cNvPr id="8" name="Footer Placeholder 7">
            <a:extLst>
              <a:ext uri="{FF2B5EF4-FFF2-40B4-BE49-F238E27FC236}">
                <a16:creationId xmlns:a16="http://schemas.microsoft.com/office/drawing/2014/main" id="{5661B3A8-DD66-4248-97F6-3312734E38B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002D473-B587-4F03-8A37-E69E911C674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234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F847-BE9B-438E-A88D-A84D215D73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85DE41-BED4-4D5C-9061-7632773E099A}"/>
              </a:ext>
            </a:extLst>
          </p:cNvPr>
          <p:cNvSpPr>
            <a:spLocks noGrp="1"/>
          </p:cNvSpPr>
          <p:nvPr>
            <p:ph type="dt" sz="half" idx="10"/>
          </p:nvPr>
        </p:nvSpPr>
        <p:spPr/>
        <p:txBody>
          <a:bodyPr/>
          <a:lstStyle/>
          <a:p>
            <a:fld id="{B61BEF0D-F0BB-DE4B-95CE-6DB70DBA9567}" type="datetimeFigureOut">
              <a:rPr lang="en-US" smtClean="0"/>
              <a:pPr/>
              <a:t>7/26/2020</a:t>
            </a:fld>
            <a:endParaRPr lang="en-US" dirty="0"/>
          </a:p>
        </p:txBody>
      </p:sp>
      <p:sp>
        <p:nvSpPr>
          <p:cNvPr id="4" name="Footer Placeholder 3">
            <a:extLst>
              <a:ext uri="{FF2B5EF4-FFF2-40B4-BE49-F238E27FC236}">
                <a16:creationId xmlns:a16="http://schemas.microsoft.com/office/drawing/2014/main" id="{17FF17DE-B76C-4AE0-9AAB-AB3F7CF621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583158-37B3-43DA-9C45-413DCC24DE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4293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A116F0-0501-405D-B2F9-3E3B00870553}"/>
              </a:ext>
            </a:extLst>
          </p:cNvPr>
          <p:cNvSpPr>
            <a:spLocks noGrp="1"/>
          </p:cNvSpPr>
          <p:nvPr>
            <p:ph type="dt" sz="half" idx="10"/>
          </p:nvPr>
        </p:nvSpPr>
        <p:spPr/>
        <p:txBody>
          <a:bodyPr/>
          <a:lstStyle/>
          <a:p>
            <a:fld id="{B61BEF0D-F0BB-DE4B-95CE-6DB70DBA9567}" type="datetimeFigureOut">
              <a:rPr lang="en-US" smtClean="0"/>
              <a:pPr/>
              <a:t>7/26/2020</a:t>
            </a:fld>
            <a:endParaRPr lang="en-US" dirty="0"/>
          </a:p>
        </p:txBody>
      </p:sp>
      <p:sp>
        <p:nvSpPr>
          <p:cNvPr id="3" name="Footer Placeholder 2">
            <a:extLst>
              <a:ext uri="{FF2B5EF4-FFF2-40B4-BE49-F238E27FC236}">
                <a16:creationId xmlns:a16="http://schemas.microsoft.com/office/drawing/2014/main" id="{57EE259B-2B63-4E43-8FE6-633F8F9172D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FD87450-E471-4CA9-A6C9-527B83D7811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8549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33AA-FE81-4BBB-BFCF-C00C7DFCEC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E7B4C-9B92-474C-97EB-1AD96E8B6A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2E4-0A87-42A4-ACD7-22E2AE9D8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434E18-11BB-4B1B-A288-347BF8A0D57C}"/>
              </a:ext>
            </a:extLst>
          </p:cNvPr>
          <p:cNvSpPr>
            <a:spLocks noGrp="1"/>
          </p:cNvSpPr>
          <p:nvPr>
            <p:ph type="dt" sz="half" idx="10"/>
          </p:nvPr>
        </p:nvSpPr>
        <p:spPr/>
        <p:txBody>
          <a:bodyPr/>
          <a:lstStyle/>
          <a:p>
            <a:fld id="{B61BEF0D-F0BB-DE4B-95CE-6DB70DBA9567}" type="datetimeFigureOut">
              <a:rPr lang="en-US" smtClean="0"/>
              <a:pPr/>
              <a:t>7/26/2020</a:t>
            </a:fld>
            <a:endParaRPr lang="en-US" dirty="0"/>
          </a:p>
        </p:txBody>
      </p:sp>
      <p:sp>
        <p:nvSpPr>
          <p:cNvPr id="6" name="Footer Placeholder 5">
            <a:extLst>
              <a:ext uri="{FF2B5EF4-FFF2-40B4-BE49-F238E27FC236}">
                <a16:creationId xmlns:a16="http://schemas.microsoft.com/office/drawing/2014/main" id="{AA3BC511-3D54-4FA0-BF0E-B035C6832B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14684A-E131-45A7-B2CC-ECD9D9E8870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7546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6087-73F8-47E7-96CE-97E1A75BD3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856C81-533D-45E4-A849-452BC4009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5C162C-5DA6-4B78-BDA6-64895C3A4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32B12-0298-4D1A-A1AD-0B1502049523}"/>
              </a:ext>
            </a:extLst>
          </p:cNvPr>
          <p:cNvSpPr>
            <a:spLocks noGrp="1"/>
          </p:cNvSpPr>
          <p:nvPr>
            <p:ph type="dt" sz="half" idx="10"/>
          </p:nvPr>
        </p:nvSpPr>
        <p:spPr/>
        <p:txBody>
          <a:bodyPr/>
          <a:lstStyle/>
          <a:p>
            <a:fld id="{B61BEF0D-F0BB-DE4B-95CE-6DB70DBA9567}" type="datetimeFigureOut">
              <a:rPr lang="en-US" smtClean="0"/>
              <a:pPr/>
              <a:t>7/26/2020</a:t>
            </a:fld>
            <a:endParaRPr lang="en-US" dirty="0"/>
          </a:p>
        </p:txBody>
      </p:sp>
      <p:sp>
        <p:nvSpPr>
          <p:cNvPr id="6" name="Footer Placeholder 5">
            <a:extLst>
              <a:ext uri="{FF2B5EF4-FFF2-40B4-BE49-F238E27FC236}">
                <a16:creationId xmlns:a16="http://schemas.microsoft.com/office/drawing/2014/main" id="{C087E243-89E1-44A8-B3C0-A18F785D79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B79FDF-0D2C-413A-A30E-8D1094E45C2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1916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480A-B801-44C7-B4BF-F2D6F0228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45F4B3-4DEA-468B-8759-AA778FDF0B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AD38D-09D7-4384-8883-6A8AD359E6A5}"/>
              </a:ext>
            </a:extLst>
          </p:cNvPr>
          <p:cNvSpPr>
            <a:spLocks noGrp="1"/>
          </p:cNvSpPr>
          <p:nvPr>
            <p:ph type="dt" sz="half" idx="10"/>
          </p:nvPr>
        </p:nvSpPr>
        <p:spPr/>
        <p:txBody>
          <a:bodyPr/>
          <a:lstStyle/>
          <a:p>
            <a:fld id="{B61BEF0D-F0BB-DE4B-95CE-6DB70DBA9567}" type="datetimeFigureOut">
              <a:rPr lang="en-US" smtClean="0"/>
              <a:pPr/>
              <a:t>7/26/2020</a:t>
            </a:fld>
            <a:endParaRPr lang="en-US" dirty="0"/>
          </a:p>
        </p:txBody>
      </p:sp>
      <p:sp>
        <p:nvSpPr>
          <p:cNvPr id="5" name="Footer Placeholder 4">
            <a:extLst>
              <a:ext uri="{FF2B5EF4-FFF2-40B4-BE49-F238E27FC236}">
                <a16:creationId xmlns:a16="http://schemas.microsoft.com/office/drawing/2014/main" id="{D2E4DD3D-C368-4E9F-9C83-33C64C3AD9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1175A4-F7C7-43B2-A374-F8570B9E667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6088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D857D-F577-48DE-BF5A-9380D3D89E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BA5A93-E244-452F-8D21-0BAAB1742D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E21C0-A039-4753-9769-EB0437666C6F}"/>
              </a:ext>
            </a:extLst>
          </p:cNvPr>
          <p:cNvSpPr>
            <a:spLocks noGrp="1"/>
          </p:cNvSpPr>
          <p:nvPr>
            <p:ph type="dt" sz="half" idx="10"/>
          </p:nvPr>
        </p:nvSpPr>
        <p:spPr/>
        <p:txBody>
          <a:bodyPr/>
          <a:lstStyle/>
          <a:p>
            <a:fld id="{B61BEF0D-F0BB-DE4B-95CE-6DB70DBA9567}" type="datetimeFigureOut">
              <a:rPr lang="en-US" smtClean="0"/>
              <a:pPr/>
              <a:t>7/26/2020</a:t>
            </a:fld>
            <a:endParaRPr lang="en-US" dirty="0"/>
          </a:p>
        </p:txBody>
      </p:sp>
      <p:sp>
        <p:nvSpPr>
          <p:cNvPr id="5" name="Footer Placeholder 4">
            <a:extLst>
              <a:ext uri="{FF2B5EF4-FFF2-40B4-BE49-F238E27FC236}">
                <a16:creationId xmlns:a16="http://schemas.microsoft.com/office/drawing/2014/main" id="{57B31EDB-1B9C-4689-AC57-B7656010EA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628333-FE1F-46BC-AC15-43C807508BF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2949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3743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BC6D77-C697-48F3-B762-83FF8AD4B44C}" type="datetime1">
              <a:rPr lang="en-US" smtClean="0"/>
              <a:t>7/26/2020</a:t>
            </a:fld>
            <a:endParaRPr lang="en-US"/>
          </a:p>
        </p:txBody>
      </p:sp>
      <p:sp>
        <p:nvSpPr>
          <p:cNvPr id="5" name="Footer Placeholder 4"/>
          <p:cNvSpPr>
            <a:spLocks noGrp="1"/>
          </p:cNvSpPr>
          <p:nvPr>
            <p:ph type="ftr" sz="quarter" idx="11"/>
          </p:nvPr>
        </p:nvSpPr>
        <p:spPr/>
        <p:txBody>
          <a:bodyPr/>
          <a:lstStyle/>
          <a:p>
            <a:r>
              <a:rPr lang="en-US"/>
              <a:t>FairVega Translations 2019</a:t>
            </a:r>
          </a:p>
        </p:txBody>
      </p:sp>
      <p:sp>
        <p:nvSpPr>
          <p:cNvPr id="6" name="Slide Number Placeholder 5"/>
          <p:cNvSpPr>
            <a:spLocks noGrp="1"/>
          </p:cNvSpPr>
          <p:nvPr>
            <p:ph type="sldNum" sz="quarter" idx="12"/>
          </p:nvPr>
        </p:nvSpPr>
        <p:spPr/>
        <p:txBody>
          <a:bodyPr/>
          <a:lstStyle/>
          <a:p>
            <a:fld id="{E07E8392-0421-477D-9298-14A7E0F7DC1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957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575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625A87-A23E-4D5E-9066-1AD60035F0E3}" type="datetime1">
              <a:rPr lang="en-US" smtClean="0"/>
              <a:t>7/26/2020</a:t>
            </a:fld>
            <a:endParaRPr lang="en-US"/>
          </a:p>
        </p:txBody>
      </p:sp>
      <p:sp>
        <p:nvSpPr>
          <p:cNvPr id="6" name="Footer Placeholder 5"/>
          <p:cNvSpPr>
            <a:spLocks noGrp="1"/>
          </p:cNvSpPr>
          <p:nvPr>
            <p:ph type="ftr" sz="quarter" idx="11"/>
          </p:nvPr>
        </p:nvSpPr>
        <p:spPr/>
        <p:txBody>
          <a:bodyPr/>
          <a:lstStyle/>
          <a:p>
            <a:r>
              <a:rPr lang="en-US"/>
              <a:t>FairVega Translations 2019</a:t>
            </a:r>
          </a:p>
        </p:txBody>
      </p:sp>
      <p:sp>
        <p:nvSpPr>
          <p:cNvPr id="7" name="Slide Number Placeholder 6"/>
          <p:cNvSpPr>
            <a:spLocks noGrp="1"/>
          </p:cNvSpPr>
          <p:nvPr>
            <p:ph type="sldNum" sz="quarter" idx="12"/>
          </p:nvPr>
        </p:nvSpPr>
        <p:spPr/>
        <p:txBody>
          <a:bodyPr/>
          <a:lstStyle/>
          <a:p>
            <a:fld id="{E07E8392-0421-477D-9298-14A7E0F7DC16}" type="slidenum">
              <a:rPr lang="en-US" smtClean="0"/>
              <a:t>‹#›</a:t>
            </a:fld>
            <a:endParaRPr lang="en-US"/>
          </a:p>
        </p:txBody>
      </p:sp>
    </p:spTree>
    <p:extLst>
      <p:ext uri="{BB962C8B-B14F-4D97-AF65-F5344CB8AC3E}">
        <p14:creationId xmlns:p14="http://schemas.microsoft.com/office/powerpoint/2010/main" val="2214245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DC1DA5-B974-4AAC-8783-B45F7856E327}" type="datetime1">
              <a:rPr lang="en-US" smtClean="0"/>
              <a:t>7/26/2020</a:t>
            </a:fld>
            <a:endParaRPr lang="en-US"/>
          </a:p>
        </p:txBody>
      </p:sp>
      <p:sp>
        <p:nvSpPr>
          <p:cNvPr id="8" name="Footer Placeholder 7"/>
          <p:cNvSpPr>
            <a:spLocks noGrp="1"/>
          </p:cNvSpPr>
          <p:nvPr>
            <p:ph type="ftr" sz="quarter" idx="11"/>
          </p:nvPr>
        </p:nvSpPr>
        <p:spPr/>
        <p:txBody>
          <a:bodyPr/>
          <a:lstStyle/>
          <a:p>
            <a:r>
              <a:rPr lang="en-US"/>
              <a:t>FairVega Translations 2019</a:t>
            </a:r>
          </a:p>
        </p:txBody>
      </p:sp>
      <p:sp>
        <p:nvSpPr>
          <p:cNvPr id="9" name="Slide Number Placeholder 8"/>
          <p:cNvSpPr>
            <a:spLocks noGrp="1"/>
          </p:cNvSpPr>
          <p:nvPr>
            <p:ph type="sldNum" sz="quarter" idx="12"/>
          </p:nvPr>
        </p:nvSpPr>
        <p:spPr/>
        <p:txBody>
          <a:bodyPr/>
          <a:lstStyle/>
          <a:p>
            <a:fld id="{E07E8392-0421-477D-9298-14A7E0F7DC1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86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1F1BBD-5753-4357-9E29-B93016A1A187}" type="datetime1">
              <a:rPr lang="en-US" smtClean="0"/>
              <a:t>7/26/2020</a:t>
            </a:fld>
            <a:endParaRPr lang="en-US"/>
          </a:p>
        </p:txBody>
      </p:sp>
      <p:sp>
        <p:nvSpPr>
          <p:cNvPr id="4" name="Footer Placeholder 3"/>
          <p:cNvSpPr>
            <a:spLocks noGrp="1"/>
          </p:cNvSpPr>
          <p:nvPr>
            <p:ph type="ftr" sz="quarter" idx="11"/>
          </p:nvPr>
        </p:nvSpPr>
        <p:spPr/>
        <p:txBody>
          <a:bodyPr/>
          <a:lstStyle/>
          <a:p>
            <a:r>
              <a:rPr lang="en-US"/>
              <a:t>FairVega Translations 2019</a:t>
            </a:r>
          </a:p>
        </p:txBody>
      </p:sp>
      <p:sp>
        <p:nvSpPr>
          <p:cNvPr id="5" name="Slide Number Placeholder 4"/>
          <p:cNvSpPr>
            <a:spLocks noGrp="1"/>
          </p:cNvSpPr>
          <p:nvPr>
            <p:ph type="sldNum" sz="quarter" idx="12"/>
          </p:nvPr>
        </p:nvSpPr>
        <p:spPr/>
        <p:txBody>
          <a:bodyPr/>
          <a:lstStyle/>
          <a:p>
            <a:fld id="{E07E8392-0421-477D-9298-14A7E0F7DC1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78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1E23D-21BC-4A82-A0E6-01DD46C2DF51}" type="datetime1">
              <a:rPr lang="en-US" smtClean="0"/>
              <a:t>7/26/2020</a:t>
            </a:fld>
            <a:endParaRPr lang="en-US"/>
          </a:p>
        </p:txBody>
      </p:sp>
      <p:sp>
        <p:nvSpPr>
          <p:cNvPr id="3" name="Footer Placeholder 2"/>
          <p:cNvSpPr>
            <a:spLocks noGrp="1"/>
          </p:cNvSpPr>
          <p:nvPr>
            <p:ph type="ftr" sz="quarter" idx="11"/>
          </p:nvPr>
        </p:nvSpPr>
        <p:spPr/>
        <p:txBody>
          <a:bodyPr/>
          <a:lstStyle/>
          <a:p>
            <a:r>
              <a:rPr lang="en-US"/>
              <a:t>FairVega Translations 2019</a:t>
            </a:r>
          </a:p>
        </p:txBody>
      </p:sp>
      <p:sp>
        <p:nvSpPr>
          <p:cNvPr id="4" name="Slide Number Placeholder 3"/>
          <p:cNvSpPr>
            <a:spLocks noGrp="1"/>
          </p:cNvSpPr>
          <p:nvPr>
            <p:ph type="sldNum" sz="quarter" idx="12"/>
          </p:nvPr>
        </p:nvSpPr>
        <p:spPr/>
        <p:txBody>
          <a:bodyPr/>
          <a:lstStyle/>
          <a:p>
            <a:fld id="{E07E8392-0421-477D-9298-14A7E0F7DC16}" type="slidenum">
              <a:rPr lang="en-US" smtClean="0"/>
              <a:t>‹#›</a:t>
            </a:fld>
            <a:endParaRPr lang="en-US"/>
          </a:p>
        </p:txBody>
      </p:sp>
    </p:spTree>
    <p:extLst>
      <p:ext uri="{BB962C8B-B14F-4D97-AF65-F5344CB8AC3E}">
        <p14:creationId xmlns:p14="http://schemas.microsoft.com/office/powerpoint/2010/main" val="307459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4EFDB6-29D6-467F-BD36-FB63D2F51255}" type="datetime1">
              <a:rPr lang="en-US" smtClean="0"/>
              <a:t>7/26/2020</a:t>
            </a:fld>
            <a:endParaRPr lang="en-US"/>
          </a:p>
        </p:txBody>
      </p:sp>
      <p:sp>
        <p:nvSpPr>
          <p:cNvPr id="6" name="Footer Placeholder 5"/>
          <p:cNvSpPr>
            <a:spLocks noGrp="1"/>
          </p:cNvSpPr>
          <p:nvPr>
            <p:ph type="ftr" sz="quarter" idx="11"/>
          </p:nvPr>
        </p:nvSpPr>
        <p:spPr/>
        <p:txBody>
          <a:bodyPr/>
          <a:lstStyle/>
          <a:p>
            <a:r>
              <a:rPr lang="en-US"/>
              <a:t>FairVega Translations 2019</a:t>
            </a:r>
          </a:p>
        </p:txBody>
      </p:sp>
      <p:sp>
        <p:nvSpPr>
          <p:cNvPr id="7" name="Slide Number Placeholder 6"/>
          <p:cNvSpPr>
            <a:spLocks noGrp="1"/>
          </p:cNvSpPr>
          <p:nvPr>
            <p:ph type="sldNum" sz="quarter" idx="12"/>
          </p:nvPr>
        </p:nvSpPr>
        <p:spPr/>
        <p:txBody>
          <a:bodyPr/>
          <a:lstStyle/>
          <a:p>
            <a:fld id="{E07E8392-0421-477D-9298-14A7E0F7DC1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95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446C32-440F-4946-AC9B-BAC1472AD4E7}" type="datetime1">
              <a:rPr lang="en-US" smtClean="0"/>
              <a:t>7/26/2020</a:t>
            </a:fld>
            <a:endParaRPr lang="en-US"/>
          </a:p>
        </p:txBody>
      </p:sp>
      <p:sp>
        <p:nvSpPr>
          <p:cNvPr id="6" name="Footer Placeholder 5"/>
          <p:cNvSpPr>
            <a:spLocks noGrp="1"/>
          </p:cNvSpPr>
          <p:nvPr>
            <p:ph type="ftr" sz="quarter" idx="11"/>
          </p:nvPr>
        </p:nvSpPr>
        <p:spPr/>
        <p:txBody>
          <a:bodyPr/>
          <a:lstStyle/>
          <a:p>
            <a:r>
              <a:rPr lang="en-US"/>
              <a:t>FairVega Translations 2019</a:t>
            </a:r>
          </a:p>
        </p:txBody>
      </p:sp>
      <p:sp>
        <p:nvSpPr>
          <p:cNvPr id="7" name="Slide Number Placeholder 6"/>
          <p:cNvSpPr>
            <a:spLocks noGrp="1"/>
          </p:cNvSpPr>
          <p:nvPr>
            <p:ph type="sldNum" sz="quarter" idx="12"/>
          </p:nvPr>
        </p:nvSpPr>
        <p:spPr/>
        <p:txBody>
          <a:bodyPr/>
          <a:lstStyle/>
          <a:p>
            <a:fld id="{E07E8392-0421-477D-9298-14A7E0F7DC16}" type="slidenum">
              <a:rPr lang="en-US" smtClean="0"/>
              <a:t>‹#›</a:t>
            </a:fld>
            <a:endParaRPr lang="en-US"/>
          </a:p>
        </p:txBody>
      </p:sp>
    </p:spTree>
    <p:extLst>
      <p:ext uri="{BB962C8B-B14F-4D97-AF65-F5344CB8AC3E}">
        <p14:creationId xmlns:p14="http://schemas.microsoft.com/office/powerpoint/2010/main" val="144767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5D119C-7834-4AC7-9045-A876A6AA2DA3}" type="datetime1">
              <a:rPr lang="en-US" smtClean="0"/>
              <a:t>7/26/2020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FairVega Translations 2019</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7E8392-0421-477D-9298-14A7E0F7DC16}" type="slidenum">
              <a:rPr lang="en-US" smtClean="0"/>
              <a:t>‹#›</a:t>
            </a:fld>
            <a:endParaRPr lang="en-US"/>
          </a:p>
        </p:txBody>
      </p:sp>
    </p:spTree>
    <p:extLst>
      <p:ext uri="{BB962C8B-B14F-4D97-AF65-F5344CB8AC3E}">
        <p14:creationId xmlns:p14="http://schemas.microsoft.com/office/powerpoint/2010/main" val="94671295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584DA4-4CC6-4DC1-8D7A-0AEFDCFE28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7CAB34-D0CC-455F-8651-320DCB771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5E514-6EFD-4187-9506-C451FBFC8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7/26/2020</a:t>
            </a:fld>
            <a:endParaRPr lang="en-US" dirty="0"/>
          </a:p>
        </p:txBody>
      </p:sp>
      <p:sp>
        <p:nvSpPr>
          <p:cNvPr id="5" name="Footer Placeholder 4">
            <a:extLst>
              <a:ext uri="{FF2B5EF4-FFF2-40B4-BE49-F238E27FC236}">
                <a16:creationId xmlns:a16="http://schemas.microsoft.com/office/drawing/2014/main" id="{DA8DAAC6-F1DD-4CAA-A977-FE79BC6470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03C272A-0AF5-4CD6-9D5F-256BD4FAED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87163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hyperlink" Target="mailto:mharveland@gmail.com" TargetMode="Externa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hyperlink" Target="http://www.fairvega.com/" TargetMode="Externa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hyperlink" Target="http://www.edsguild.org/"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2177143"/>
            <a:ext cx="12192000" cy="4680856"/>
          </a:xfrm>
          <a:prstGeom prst="rect">
            <a:avLst/>
          </a:prstGeom>
          <a:blipFill rotWithShape="1">
            <a:blip r:embed="rId3">
              <a:alphaModFix/>
            </a:blip>
            <a:tile tx="0" ty="0" sx="80000" sy="8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9" name="Google Shape;89;p1"/>
          <p:cNvPicPr preferRelativeResize="0"/>
          <p:nvPr/>
        </p:nvPicPr>
        <p:blipFill rotWithShape="1">
          <a:blip r:embed="rId4">
            <a:alphaModFix/>
          </a:blip>
          <a:srcRect b="25926"/>
          <a:stretch/>
        </p:blipFill>
        <p:spPr>
          <a:xfrm>
            <a:off x="567637" y="739019"/>
            <a:ext cx="5238750" cy="1227666"/>
          </a:xfrm>
          <a:prstGeom prst="rect">
            <a:avLst/>
          </a:prstGeom>
          <a:noFill/>
          <a:ln>
            <a:noFill/>
          </a:ln>
        </p:spPr>
      </p:pic>
      <p:sp>
        <p:nvSpPr>
          <p:cNvPr id="90" name="Google Shape;90;p1"/>
          <p:cNvSpPr txBox="1">
            <a:spLocks noGrp="1"/>
          </p:cNvSpPr>
          <p:nvPr>
            <p:ph idx="1"/>
          </p:nvPr>
        </p:nvSpPr>
        <p:spPr>
          <a:xfrm>
            <a:off x="1748588" y="2499390"/>
            <a:ext cx="9605211"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600"/>
              <a:buNone/>
            </a:pPr>
            <a:r>
              <a:rPr lang="en-US" sz="2600" b="1">
                <a:latin typeface="Helvetica Neue"/>
                <a:ea typeface="Helvetica Neue"/>
                <a:cs typeface="Helvetica Neue"/>
                <a:sym typeface="Helvetica Neue"/>
              </a:rPr>
              <a:t>Editing and Translation</a:t>
            </a:r>
            <a:endParaRPr/>
          </a:p>
          <a:p>
            <a:pPr marL="0" lvl="0" indent="0" algn="l" rtl="0">
              <a:lnSpc>
                <a:spcPct val="100000"/>
              </a:lnSpc>
              <a:spcBef>
                <a:spcPts val="1000"/>
              </a:spcBef>
              <a:spcAft>
                <a:spcPts val="0"/>
              </a:spcAft>
              <a:buClr>
                <a:schemeClr val="dk1"/>
              </a:buClr>
              <a:buSzPts val="2200"/>
              <a:buNone/>
            </a:pPr>
            <a:r>
              <a:rPr lang="en-US" sz="2200" i="1">
                <a:latin typeface="Helvetica Neue"/>
                <a:ea typeface="Helvetica Neue"/>
                <a:cs typeface="Helvetica Neue"/>
                <a:sym typeface="Helvetica Neue"/>
              </a:rPr>
              <a:t>The inside story of how translation works and why, and insights on how to edit translations effectively and with confidence.</a:t>
            </a:r>
            <a:endParaRPr sz="3000" b="1"/>
          </a:p>
          <a:p>
            <a:pPr marL="0" lvl="0" indent="0" algn="l" rtl="0">
              <a:lnSpc>
                <a:spcPct val="100000"/>
              </a:lnSpc>
              <a:spcBef>
                <a:spcPts val="1200"/>
              </a:spcBef>
              <a:spcAft>
                <a:spcPts val="0"/>
              </a:spcAft>
              <a:buClr>
                <a:schemeClr val="dk1"/>
              </a:buClr>
              <a:buSzPts val="2200"/>
              <a:buNone/>
            </a:pPr>
            <a:r>
              <a:rPr lang="en-US" sz="2200" b="1">
                <a:latin typeface="Helvetica Neue"/>
                <a:ea typeface="Helvetica Neue"/>
                <a:cs typeface="Helvetica Neue"/>
                <a:sym typeface="Helvetica Neue"/>
              </a:rPr>
              <a:t>Presented by: </a:t>
            </a:r>
            <a:r>
              <a:rPr lang="en-US" sz="2200">
                <a:latin typeface="Helvetica Neue"/>
                <a:ea typeface="Helvetica Neue"/>
                <a:cs typeface="Helvetica Neue"/>
                <a:sym typeface="Helvetica Neue"/>
              </a:rPr>
              <a:t>Shelley Fairweather-Vega, FairVega Translations </a:t>
            </a:r>
            <a:endParaRPr/>
          </a:p>
          <a:p>
            <a:pPr marL="0" lvl="0" indent="0" algn="l" rtl="0">
              <a:lnSpc>
                <a:spcPct val="100000"/>
              </a:lnSpc>
              <a:spcBef>
                <a:spcPts val="1200"/>
              </a:spcBef>
              <a:spcAft>
                <a:spcPts val="0"/>
              </a:spcAft>
              <a:buClr>
                <a:schemeClr val="dk1"/>
              </a:buClr>
              <a:buSzPts val="2200"/>
              <a:buNone/>
            </a:pPr>
            <a:r>
              <a:rPr lang="en-US" sz="2200" b="1">
                <a:latin typeface="Helvetica Neue"/>
                <a:ea typeface="Helvetica Neue"/>
                <a:cs typeface="Helvetica Neue"/>
                <a:sym typeface="Helvetica Neue"/>
              </a:rPr>
              <a:t>Moderator:</a:t>
            </a:r>
            <a:r>
              <a:rPr lang="en-US" sz="2200">
                <a:latin typeface="Helvetica Neue"/>
                <a:ea typeface="Helvetica Neue"/>
                <a:cs typeface="Helvetica Neue"/>
                <a:sym typeface="Helvetica Neue"/>
              </a:rPr>
              <a:t> Sarah Peterson</a:t>
            </a:r>
            <a:endParaRPr/>
          </a:p>
          <a:p>
            <a:pPr marL="0" lvl="0" indent="0" algn="l" rtl="0">
              <a:lnSpc>
                <a:spcPct val="100000"/>
              </a:lnSpc>
              <a:spcBef>
                <a:spcPts val="1200"/>
              </a:spcBef>
              <a:spcAft>
                <a:spcPts val="0"/>
              </a:spcAft>
              <a:buClr>
                <a:schemeClr val="dk1"/>
              </a:buClr>
              <a:buSzPts val="2200"/>
              <a:buNone/>
            </a:pPr>
            <a:r>
              <a:rPr lang="en-US" sz="2200" b="1">
                <a:latin typeface="Helvetica Neue"/>
                <a:ea typeface="Helvetica Neue"/>
                <a:cs typeface="Helvetica Neue"/>
                <a:sym typeface="Helvetica Neue"/>
              </a:rPr>
              <a:t>Hosted by: </a:t>
            </a:r>
            <a:r>
              <a:rPr lang="en-US" sz="2200">
                <a:latin typeface="Helvetica Neue"/>
                <a:ea typeface="Helvetica Neue"/>
                <a:cs typeface="Helvetica Neue"/>
                <a:sym typeface="Helvetica Neue"/>
              </a:rPr>
              <a:t>MariLou Harveland, Vice President – Member Services</a:t>
            </a:r>
            <a:endParaRPr/>
          </a:p>
          <a:p>
            <a:pPr marL="0" lvl="0" indent="0" algn="l" rtl="0">
              <a:lnSpc>
                <a:spcPct val="100000"/>
              </a:lnSpc>
              <a:spcBef>
                <a:spcPts val="1200"/>
              </a:spcBef>
              <a:spcAft>
                <a:spcPts val="0"/>
              </a:spcAft>
              <a:buClr>
                <a:schemeClr val="dk1"/>
              </a:buClr>
              <a:buSzPts val="2200"/>
              <a:buNone/>
            </a:pPr>
            <a:endParaRPr sz="2200">
              <a:latin typeface="Helvetica Neue"/>
              <a:ea typeface="Helvetica Neue"/>
              <a:cs typeface="Helvetica Neue"/>
              <a:sym typeface="Helvetica Neue"/>
            </a:endParaRPr>
          </a:p>
          <a:p>
            <a:pPr marL="0" lvl="0" indent="0" algn="r" rtl="0">
              <a:lnSpc>
                <a:spcPct val="150000"/>
              </a:lnSpc>
              <a:spcBef>
                <a:spcPts val="2400"/>
              </a:spcBef>
              <a:spcAft>
                <a:spcPts val="0"/>
              </a:spcAft>
              <a:buClr>
                <a:schemeClr val="dk1"/>
              </a:buClr>
              <a:buSzPts val="2000"/>
              <a:buNone/>
            </a:pPr>
            <a:r>
              <a:rPr lang="en-US" sz="2000">
                <a:latin typeface="Helvetica Neue"/>
                <a:ea typeface="Helvetica Neue"/>
                <a:cs typeface="Helvetica Neue"/>
                <a:sym typeface="Helvetica Neue"/>
              </a:rPr>
              <a:t>July 13, 2020</a:t>
            </a:r>
            <a:endParaRPr/>
          </a:p>
          <a:p>
            <a:pPr marL="228600" lvl="0" indent="-50800" algn="l" rtl="0">
              <a:lnSpc>
                <a:spcPct val="90000"/>
              </a:lnSpc>
              <a:spcBef>
                <a:spcPts val="1000"/>
              </a:spcBef>
              <a:spcAft>
                <a:spcPts val="0"/>
              </a:spcAft>
              <a:buClr>
                <a:schemeClr val="dk1"/>
              </a:buClr>
              <a:buSzPts val="2800"/>
              <a:buNone/>
            </a:pPr>
            <a:endParaRPr/>
          </a:p>
        </p:txBody>
      </p:sp>
    </p:spTree>
    <p:extLst>
      <p:ext uri="{BB962C8B-B14F-4D97-AF65-F5344CB8AC3E}">
        <p14:creationId xmlns:p14="http://schemas.microsoft.com/office/powerpoint/2010/main" val="343174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C676-E9BF-48EC-ACA7-DC85E1D90A3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2C74A1B-0100-4D37-8615-A77CBA1244F2}"/>
              </a:ext>
            </a:extLst>
          </p:cNvPr>
          <p:cNvSpPr>
            <a:spLocks noGrp="1"/>
          </p:cNvSpPr>
          <p:nvPr>
            <p:ph idx="1"/>
          </p:nvPr>
        </p:nvSpPr>
        <p:spPr/>
        <p:txBody>
          <a:bodyPr>
            <a:normAutofit/>
          </a:bodyPr>
          <a:lstStyle/>
          <a:p>
            <a:pPr marL="0" indent="0">
              <a:buNone/>
            </a:pPr>
            <a:r>
              <a:rPr lang="en-US" sz="3600" dirty="0"/>
              <a:t>Translators translate meanings, not words.</a:t>
            </a:r>
          </a:p>
        </p:txBody>
      </p:sp>
      <p:sp>
        <p:nvSpPr>
          <p:cNvPr id="4" name="Text Placeholder 3">
            <a:extLst>
              <a:ext uri="{FF2B5EF4-FFF2-40B4-BE49-F238E27FC236}">
                <a16:creationId xmlns:a16="http://schemas.microsoft.com/office/drawing/2014/main" id="{13EE3B77-3684-4F0C-AF6D-29445922577F}"/>
              </a:ext>
            </a:extLst>
          </p:cNvPr>
          <p:cNvSpPr>
            <a:spLocks noGrp="1"/>
          </p:cNvSpPr>
          <p:nvPr>
            <p:ph type="body" sz="half" idx="2"/>
          </p:nvPr>
        </p:nvSpPr>
        <p:spPr/>
        <p:txBody>
          <a:bodyPr/>
          <a:lstStyle/>
          <a:p>
            <a:endParaRPr lang="en-US"/>
          </a:p>
        </p:txBody>
      </p:sp>
      <p:sp>
        <p:nvSpPr>
          <p:cNvPr id="6" name="Footer Placeholder 3">
            <a:extLst>
              <a:ext uri="{FF2B5EF4-FFF2-40B4-BE49-F238E27FC236}">
                <a16:creationId xmlns:a16="http://schemas.microsoft.com/office/drawing/2014/main" id="{17FCA19B-BE0D-4BD3-9950-22B5CC422F0C}"/>
              </a:ext>
            </a:extLst>
          </p:cNvPr>
          <p:cNvSpPr>
            <a:spLocks noGrp="1"/>
          </p:cNvSpPr>
          <p:nvPr>
            <p:ph type="ftr" sz="quarter" idx="11"/>
          </p:nvPr>
        </p:nvSpPr>
        <p:spPr>
          <a:xfrm>
            <a:off x="74318" y="6561668"/>
            <a:ext cx="7305900" cy="279400"/>
          </a:xfrm>
        </p:spPr>
        <p:txBody>
          <a:bodyPr/>
          <a:lstStyle/>
          <a:p>
            <a:r>
              <a:rPr lang="en-US" dirty="0"/>
              <a:t>FairVega Translations 2020</a:t>
            </a:r>
          </a:p>
        </p:txBody>
      </p:sp>
      <p:sp>
        <p:nvSpPr>
          <p:cNvPr id="5" name="Arrow: Right 4">
            <a:extLst>
              <a:ext uri="{FF2B5EF4-FFF2-40B4-BE49-F238E27FC236}">
                <a16:creationId xmlns:a16="http://schemas.microsoft.com/office/drawing/2014/main" id="{485CD7AB-9272-4E26-8E0A-A221B9AB910F}"/>
              </a:ext>
            </a:extLst>
          </p:cNvPr>
          <p:cNvSpPr/>
          <p:nvPr/>
        </p:nvSpPr>
        <p:spPr>
          <a:xfrm>
            <a:off x="1412111" y="1678331"/>
            <a:ext cx="3600155" cy="2438404"/>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Tree>
    <p:extLst>
      <p:ext uri="{BB962C8B-B14F-4D97-AF65-F5344CB8AC3E}">
        <p14:creationId xmlns:p14="http://schemas.microsoft.com/office/powerpoint/2010/main" val="260132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FF605-DF51-4809-81FB-88FE4DF0A35D}"/>
              </a:ext>
            </a:extLst>
          </p:cNvPr>
          <p:cNvSpPr>
            <a:spLocks noGrp="1"/>
          </p:cNvSpPr>
          <p:nvPr>
            <p:ph type="title"/>
          </p:nvPr>
        </p:nvSpPr>
        <p:spPr>
          <a:xfrm>
            <a:off x="860776" y="1363199"/>
            <a:ext cx="3073940" cy="3436688"/>
          </a:xfrm>
        </p:spPr>
        <p:txBody>
          <a:bodyPr vert="horz" lIns="91440" tIns="45720" rIns="91440" bIns="45720" rtlCol="0" anchor="b">
            <a:normAutofit/>
          </a:bodyPr>
          <a:lstStyle/>
          <a:p>
            <a:r>
              <a:rPr lang="en-US" sz="4400" b="1" dirty="0">
                <a:solidFill>
                  <a:srgbClr val="262626"/>
                </a:solidFill>
              </a:rPr>
              <a:t>Multiple meanings: Portuguese </a:t>
            </a:r>
            <a:r>
              <a:rPr lang="en-US" sz="4400" b="1" i="1" dirty="0" err="1">
                <a:solidFill>
                  <a:srgbClr val="262626"/>
                </a:solidFill>
              </a:rPr>
              <a:t>frios</a:t>
            </a:r>
            <a:endParaRPr lang="en-US" sz="4400" b="1" dirty="0">
              <a:solidFill>
                <a:srgbClr val="262626"/>
              </a:solidFill>
            </a:endParaRPr>
          </a:p>
        </p:txBody>
      </p:sp>
      <p:sp>
        <p:nvSpPr>
          <p:cNvPr id="5" name="Footer Placeholder 3">
            <a:extLst>
              <a:ext uri="{FF2B5EF4-FFF2-40B4-BE49-F238E27FC236}">
                <a16:creationId xmlns:a16="http://schemas.microsoft.com/office/drawing/2014/main" id="{91451921-4FC2-42C8-BAD2-B0E8531208A3}"/>
              </a:ext>
            </a:extLst>
          </p:cNvPr>
          <p:cNvSpPr>
            <a:spLocks noGrp="1"/>
          </p:cNvSpPr>
          <p:nvPr>
            <p:ph type="ftr" sz="quarter" idx="11"/>
          </p:nvPr>
        </p:nvSpPr>
        <p:spPr>
          <a:xfrm>
            <a:off x="3175" y="6541382"/>
            <a:ext cx="3649133" cy="279400"/>
          </a:xfrm>
        </p:spPr>
        <p:txBody>
          <a:bodyPr vert="horz" lIns="91440" tIns="45720" rIns="91440" bIns="45720" rtlCol="0" anchor="ctr">
            <a:normAutofit/>
          </a:bodyPr>
          <a:lstStyle/>
          <a:p>
            <a:pPr defTabSz="914400">
              <a:spcAft>
                <a:spcPts val="600"/>
              </a:spcAft>
            </a:pPr>
            <a:r>
              <a:rPr lang="en-US" b="0" i="0" kern="1200" dirty="0">
                <a:solidFill>
                  <a:schemeClr val="tx1"/>
                </a:solidFill>
                <a:effectLst/>
                <a:latin typeface="+mn-lt"/>
                <a:ea typeface="+mn-ea"/>
                <a:cs typeface="+mn-cs"/>
              </a:rPr>
              <a:t>FairVega Translations 2020</a:t>
            </a:r>
          </a:p>
        </p:txBody>
      </p:sp>
      <p:pic>
        <p:nvPicPr>
          <p:cNvPr id="1028" name="Picture 4" descr="Funny Translation Fail">
            <a:extLst>
              <a:ext uri="{FF2B5EF4-FFF2-40B4-BE49-F238E27FC236}">
                <a16:creationId xmlns:a16="http://schemas.microsoft.com/office/drawing/2014/main" id="{C2355F49-0E71-40D0-BD9D-1191C58605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1056" y="609602"/>
            <a:ext cx="5587749" cy="558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63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FF605-DF51-4809-81FB-88FE4DF0A35D}"/>
              </a:ext>
            </a:extLst>
          </p:cNvPr>
          <p:cNvSpPr>
            <a:spLocks noGrp="1"/>
          </p:cNvSpPr>
          <p:nvPr>
            <p:ph type="title"/>
          </p:nvPr>
        </p:nvSpPr>
        <p:spPr/>
        <p:txBody>
          <a:bodyPr/>
          <a:lstStyle/>
          <a:p>
            <a:r>
              <a:rPr lang="en-US" b="1" dirty="0"/>
              <a:t>Multiple meanings: French </a:t>
            </a:r>
            <a:r>
              <a:rPr lang="en-US" b="1" i="1" dirty="0"/>
              <a:t>lancer</a:t>
            </a:r>
            <a:endParaRPr lang="en-US" b="1" dirty="0"/>
          </a:p>
        </p:txBody>
      </p:sp>
      <p:pic>
        <p:nvPicPr>
          <p:cNvPr id="13" name="Picture Placeholder 12" descr="A picture containing bird, tree, flower&#10;&#10;Description automatically generated">
            <a:extLst>
              <a:ext uri="{FF2B5EF4-FFF2-40B4-BE49-F238E27FC236}">
                <a16:creationId xmlns:a16="http://schemas.microsoft.com/office/drawing/2014/main" id="{6A0C51E9-8297-40B4-BB7B-A212D81DAED6}"/>
              </a:ext>
            </a:extLst>
          </p:cNvPr>
          <p:cNvPicPr>
            <a:picLocks noGrp="1" noChangeAspect="1"/>
          </p:cNvPicPr>
          <p:nvPr>
            <p:ph type="pic" idx="1"/>
          </p:nvPr>
        </p:nvPicPr>
        <p:blipFill>
          <a:blip r:embed="rId2"/>
          <a:stretch>
            <a:fillRect/>
          </a:stretch>
        </p:blipFill>
        <p:spPr>
          <a:xfrm>
            <a:off x="1496502" y="982135"/>
            <a:ext cx="9198995" cy="3339568"/>
          </a:xfrm>
        </p:spPr>
      </p:pic>
      <p:sp>
        <p:nvSpPr>
          <p:cNvPr id="5" name="Footer Placeholder 3">
            <a:extLst>
              <a:ext uri="{FF2B5EF4-FFF2-40B4-BE49-F238E27FC236}">
                <a16:creationId xmlns:a16="http://schemas.microsoft.com/office/drawing/2014/main" id="{91451921-4FC2-42C8-BAD2-B0E8531208A3}"/>
              </a:ext>
            </a:extLst>
          </p:cNvPr>
          <p:cNvSpPr>
            <a:spLocks noGrp="1"/>
          </p:cNvSpPr>
          <p:nvPr>
            <p:ph type="ftr" sz="quarter" idx="11"/>
          </p:nvPr>
        </p:nvSpPr>
        <p:spPr>
          <a:xfrm>
            <a:off x="74318" y="6561668"/>
            <a:ext cx="7305900" cy="279400"/>
          </a:xfrm>
        </p:spPr>
        <p:txBody>
          <a:bodyPr/>
          <a:lstStyle/>
          <a:p>
            <a:r>
              <a:rPr lang="en-US" dirty="0"/>
              <a:t>FairVega Translations 2020</a:t>
            </a:r>
          </a:p>
        </p:txBody>
      </p:sp>
    </p:spTree>
    <p:extLst>
      <p:ext uri="{BB962C8B-B14F-4D97-AF65-F5344CB8AC3E}">
        <p14:creationId xmlns:p14="http://schemas.microsoft.com/office/powerpoint/2010/main" val="3052262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FF605-DF51-4809-81FB-88FE4DF0A35D}"/>
              </a:ext>
            </a:extLst>
          </p:cNvPr>
          <p:cNvSpPr>
            <a:spLocks noGrp="1"/>
          </p:cNvSpPr>
          <p:nvPr>
            <p:ph type="title"/>
          </p:nvPr>
        </p:nvSpPr>
        <p:spPr>
          <a:xfrm>
            <a:off x="1289580" y="5330031"/>
            <a:ext cx="9609666" cy="566738"/>
          </a:xfrm>
        </p:spPr>
        <p:txBody>
          <a:bodyPr/>
          <a:lstStyle/>
          <a:p>
            <a:r>
              <a:rPr lang="en-US" b="1" dirty="0"/>
              <a:t>False friends: Spanish </a:t>
            </a:r>
            <a:r>
              <a:rPr lang="en-US" b="1" i="1" dirty="0" err="1"/>
              <a:t>embarazada</a:t>
            </a:r>
            <a:endParaRPr lang="en-US" b="1" i="1" dirty="0"/>
          </a:p>
        </p:txBody>
      </p:sp>
      <p:sp>
        <p:nvSpPr>
          <p:cNvPr id="5" name="Footer Placeholder 3">
            <a:extLst>
              <a:ext uri="{FF2B5EF4-FFF2-40B4-BE49-F238E27FC236}">
                <a16:creationId xmlns:a16="http://schemas.microsoft.com/office/drawing/2014/main" id="{91451921-4FC2-42C8-BAD2-B0E8531208A3}"/>
              </a:ext>
            </a:extLst>
          </p:cNvPr>
          <p:cNvSpPr>
            <a:spLocks noGrp="1"/>
          </p:cNvSpPr>
          <p:nvPr>
            <p:ph type="ftr" sz="quarter" idx="11"/>
          </p:nvPr>
        </p:nvSpPr>
        <p:spPr>
          <a:xfrm>
            <a:off x="74318" y="6561668"/>
            <a:ext cx="7305900" cy="279400"/>
          </a:xfrm>
        </p:spPr>
        <p:txBody>
          <a:bodyPr/>
          <a:lstStyle/>
          <a:p>
            <a:r>
              <a:rPr lang="en-US" dirty="0"/>
              <a:t>FairVega Translations 2020</a:t>
            </a:r>
          </a:p>
        </p:txBody>
      </p:sp>
      <p:pic>
        <p:nvPicPr>
          <p:cNvPr id="23" name="Picture 22" descr="A picture containing drawing&#10;&#10;Description automatically generated">
            <a:extLst>
              <a:ext uri="{FF2B5EF4-FFF2-40B4-BE49-F238E27FC236}">
                <a16:creationId xmlns:a16="http://schemas.microsoft.com/office/drawing/2014/main" id="{B87C1A87-725C-46B8-9AAD-91754197D809}"/>
              </a:ext>
            </a:extLst>
          </p:cNvPr>
          <p:cNvPicPr>
            <a:picLocks noChangeAspect="1"/>
          </p:cNvPicPr>
          <p:nvPr/>
        </p:nvPicPr>
        <p:blipFill rotWithShape="1">
          <a:blip r:embed="rId2"/>
          <a:srcRect b="9008"/>
          <a:stretch/>
        </p:blipFill>
        <p:spPr>
          <a:xfrm>
            <a:off x="726145" y="3429000"/>
            <a:ext cx="2515909" cy="2432358"/>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CB2F7898-F647-4CEA-8B95-7AA5209367F5}"/>
              </a:ext>
            </a:extLst>
          </p:cNvPr>
          <p:cNvPicPr>
            <a:picLocks noChangeAspect="1"/>
          </p:cNvPicPr>
          <p:nvPr/>
        </p:nvPicPr>
        <p:blipFill>
          <a:blip r:embed="rId3"/>
          <a:stretch>
            <a:fillRect/>
          </a:stretch>
        </p:blipFill>
        <p:spPr>
          <a:xfrm>
            <a:off x="8966580" y="3670608"/>
            <a:ext cx="2085975" cy="2190750"/>
          </a:xfrm>
          <a:prstGeom prst="rect">
            <a:avLst/>
          </a:prstGeom>
        </p:spPr>
      </p:pic>
      <p:sp>
        <p:nvSpPr>
          <p:cNvPr id="9" name="Speech Bubble: Oval 8">
            <a:extLst>
              <a:ext uri="{FF2B5EF4-FFF2-40B4-BE49-F238E27FC236}">
                <a16:creationId xmlns:a16="http://schemas.microsoft.com/office/drawing/2014/main" id="{BA98C7B2-DD3E-4271-8432-57FA3ED510A4}"/>
              </a:ext>
            </a:extLst>
          </p:cNvPr>
          <p:cNvSpPr/>
          <p:nvPr/>
        </p:nvSpPr>
        <p:spPr>
          <a:xfrm>
            <a:off x="6655443" y="1562582"/>
            <a:ext cx="2673752" cy="1866418"/>
          </a:xfrm>
          <a:prstGeom prst="wedgeEllipseCallout">
            <a:avLst>
              <a:gd name="adj1" fmla="val 44102"/>
              <a:gd name="adj2" fmla="val 7676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You’re too pregnant?</a:t>
            </a:r>
          </a:p>
        </p:txBody>
      </p:sp>
      <p:sp>
        <p:nvSpPr>
          <p:cNvPr id="6" name="Speech Bubble: Oval 5">
            <a:extLst>
              <a:ext uri="{FF2B5EF4-FFF2-40B4-BE49-F238E27FC236}">
                <a16:creationId xmlns:a16="http://schemas.microsoft.com/office/drawing/2014/main" id="{2A81684A-DC64-436A-8E3A-42317DBD38E8}"/>
              </a:ext>
            </a:extLst>
          </p:cNvPr>
          <p:cNvSpPr/>
          <p:nvPr/>
        </p:nvSpPr>
        <p:spPr>
          <a:xfrm>
            <a:off x="2227803" y="1477219"/>
            <a:ext cx="3102016" cy="2037144"/>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Estoy </a:t>
            </a:r>
            <a:r>
              <a:rPr lang="en-US" sz="2800" dirty="0" err="1"/>
              <a:t>demasiado</a:t>
            </a:r>
            <a:r>
              <a:rPr lang="en-US" sz="2800" dirty="0"/>
              <a:t> </a:t>
            </a:r>
            <a:r>
              <a:rPr lang="en-US" sz="2800" dirty="0" err="1"/>
              <a:t>embarazada</a:t>
            </a:r>
            <a:r>
              <a:rPr lang="en-US" sz="2800" dirty="0"/>
              <a:t>!</a:t>
            </a:r>
          </a:p>
        </p:txBody>
      </p:sp>
    </p:spTree>
    <p:extLst>
      <p:ext uri="{BB962C8B-B14F-4D97-AF65-F5344CB8AC3E}">
        <p14:creationId xmlns:p14="http://schemas.microsoft.com/office/powerpoint/2010/main" val="216085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C676-E9BF-48EC-ACA7-DC85E1D90A3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2C74A1B-0100-4D37-8615-A77CBA1244F2}"/>
              </a:ext>
            </a:extLst>
          </p:cNvPr>
          <p:cNvSpPr>
            <a:spLocks noGrp="1"/>
          </p:cNvSpPr>
          <p:nvPr>
            <p:ph idx="1"/>
          </p:nvPr>
        </p:nvSpPr>
        <p:spPr/>
        <p:txBody>
          <a:bodyPr>
            <a:normAutofit/>
          </a:bodyPr>
          <a:lstStyle/>
          <a:p>
            <a:pPr marL="0" indent="0">
              <a:buNone/>
            </a:pPr>
            <a:r>
              <a:rPr lang="en-US" sz="3600" dirty="0"/>
              <a:t>Translators translate meanings, not words....</a:t>
            </a:r>
          </a:p>
          <a:p>
            <a:pPr marL="0" indent="0">
              <a:buNone/>
            </a:pPr>
            <a:endParaRPr lang="en-US" sz="3600" dirty="0"/>
          </a:p>
          <a:p>
            <a:pPr marL="0" indent="0">
              <a:buNone/>
            </a:pPr>
            <a:r>
              <a:rPr lang="en-US" sz="3600" dirty="0"/>
              <a:t>So trust the translator over your dictionary.</a:t>
            </a:r>
          </a:p>
        </p:txBody>
      </p:sp>
      <p:sp>
        <p:nvSpPr>
          <p:cNvPr id="4" name="Text Placeholder 3">
            <a:extLst>
              <a:ext uri="{FF2B5EF4-FFF2-40B4-BE49-F238E27FC236}">
                <a16:creationId xmlns:a16="http://schemas.microsoft.com/office/drawing/2014/main" id="{13EE3B77-3684-4F0C-AF6D-29445922577F}"/>
              </a:ext>
            </a:extLst>
          </p:cNvPr>
          <p:cNvSpPr>
            <a:spLocks noGrp="1"/>
          </p:cNvSpPr>
          <p:nvPr>
            <p:ph type="body" sz="half" idx="2"/>
          </p:nvPr>
        </p:nvSpPr>
        <p:spPr/>
        <p:txBody>
          <a:bodyPr/>
          <a:lstStyle/>
          <a:p>
            <a:endParaRPr lang="en-US"/>
          </a:p>
        </p:txBody>
      </p:sp>
      <p:sp>
        <p:nvSpPr>
          <p:cNvPr id="6" name="Footer Placeholder 3">
            <a:extLst>
              <a:ext uri="{FF2B5EF4-FFF2-40B4-BE49-F238E27FC236}">
                <a16:creationId xmlns:a16="http://schemas.microsoft.com/office/drawing/2014/main" id="{17FCA19B-BE0D-4BD3-9950-22B5CC422F0C}"/>
              </a:ext>
            </a:extLst>
          </p:cNvPr>
          <p:cNvSpPr>
            <a:spLocks noGrp="1"/>
          </p:cNvSpPr>
          <p:nvPr>
            <p:ph type="ftr" sz="quarter" idx="11"/>
          </p:nvPr>
        </p:nvSpPr>
        <p:spPr>
          <a:xfrm>
            <a:off x="74318" y="6561668"/>
            <a:ext cx="7305900" cy="279400"/>
          </a:xfrm>
        </p:spPr>
        <p:txBody>
          <a:bodyPr/>
          <a:lstStyle/>
          <a:p>
            <a:r>
              <a:rPr lang="en-US" dirty="0"/>
              <a:t>FairVega Translations 2020</a:t>
            </a:r>
          </a:p>
        </p:txBody>
      </p:sp>
      <p:sp>
        <p:nvSpPr>
          <p:cNvPr id="5" name="Arrow: Right 4">
            <a:extLst>
              <a:ext uri="{FF2B5EF4-FFF2-40B4-BE49-F238E27FC236}">
                <a16:creationId xmlns:a16="http://schemas.microsoft.com/office/drawing/2014/main" id="{485CD7AB-9272-4E26-8E0A-A221B9AB910F}"/>
              </a:ext>
            </a:extLst>
          </p:cNvPr>
          <p:cNvSpPr/>
          <p:nvPr/>
        </p:nvSpPr>
        <p:spPr>
          <a:xfrm>
            <a:off x="1412110" y="1678331"/>
            <a:ext cx="3600155" cy="2438404"/>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pic>
        <p:nvPicPr>
          <p:cNvPr id="8" name="Picture 7" descr="Well Bee">
            <a:extLst>
              <a:ext uri="{FF2B5EF4-FFF2-40B4-BE49-F238E27FC236}">
                <a16:creationId xmlns:a16="http://schemas.microsoft.com/office/drawing/2014/main" id="{2199837F-3980-4949-B883-0165D9552F56}"/>
              </a:ext>
            </a:extLst>
          </p:cNvPr>
          <p:cNvPicPr>
            <a:picLocks noChangeAspect="1"/>
          </p:cNvPicPr>
          <p:nvPr/>
        </p:nvPicPr>
        <p:blipFill>
          <a:blip r:embed="rId2"/>
          <a:stretch>
            <a:fillRect/>
          </a:stretch>
        </p:blipFill>
        <p:spPr>
          <a:xfrm>
            <a:off x="9268428" y="3777796"/>
            <a:ext cx="2923572" cy="2923572"/>
          </a:xfrm>
          <a:prstGeom prst="rect">
            <a:avLst/>
          </a:prstGeom>
        </p:spPr>
      </p:pic>
    </p:spTree>
    <p:extLst>
      <p:ext uri="{BB962C8B-B14F-4D97-AF65-F5344CB8AC3E}">
        <p14:creationId xmlns:p14="http://schemas.microsoft.com/office/powerpoint/2010/main" val="357125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C676-E9BF-48EC-ACA7-DC85E1D90A3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2C74A1B-0100-4D37-8615-A77CBA1244F2}"/>
              </a:ext>
            </a:extLst>
          </p:cNvPr>
          <p:cNvSpPr>
            <a:spLocks noGrp="1"/>
          </p:cNvSpPr>
          <p:nvPr>
            <p:ph idx="1"/>
          </p:nvPr>
        </p:nvSpPr>
        <p:spPr/>
        <p:txBody>
          <a:bodyPr>
            <a:normAutofit/>
          </a:bodyPr>
          <a:lstStyle/>
          <a:p>
            <a:pPr marL="0" indent="0">
              <a:buNone/>
            </a:pPr>
            <a:r>
              <a:rPr lang="en-US" sz="3600" dirty="0"/>
              <a:t>Translations come in all shapes and sizes</a:t>
            </a:r>
          </a:p>
        </p:txBody>
      </p:sp>
      <p:sp>
        <p:nvSpPr>
          <p:cNvPr id="4" name="Text Placeholder 3">
            <a:extLst>
              <a:ext uri="{FF2B5EF4-FFF2-40B4-BE49-F238E27FC236}">
                <a16:creationId xmlns:a16="http://schemas.microsoft.com/office/drawing/2014/main" id="{13EE3B77-3684-4F0C-AF6D-29445922577F}"/>
              </a:ext>
            </a:extLst>
          </p:cNvPr>
          <p:cNvSpPr>
            <a:spLocks noGrp="1"/>
          </p:cNvSpPr>
          <p:nvPr>
            <p:ph type="body" sz="half" idx="2"/>
          </p:nvPr>
        </p:nvSpPr>
        <p:spPr/>
        <p:txBody>
          <a:bodyPr/>
          <a:lstStyle/>
          <a:p>
            <a:endParaRPr lang="en-US"/>
          </a:p>
        </p:txBody>
      </p:sp>
      <p:sp>
        <p:nvSpPr>
          <p:cNvPr id="6" name="Footer Placeholder 3">
            <a:extLst>
              <a:ext uri="{FF2B5EF4-FFF2-40B4-BE49-F238E27FC236}">
                <a16:creationId xmlns:a16="http://schemas.microsoft.com/office/drawing/2014/main" id="{1B6E6236-F56A-4EB9-B79D-DB95BB36A50E}"/>
              </a:ext>
            </a:extLst>
          </p:cNvPr>
          <p:cNvSpPr>
            <a:spLocks noGrp="1"/>
          </p:cNvSpPr>
          <p:nvPr>
            <p:ph type="ftr" sz="quarter" idx="11"/>
          </p:nvPr>
        </p:nvSpPr>
        <p:spPr>
          <a:xfrm>
            <a:off x="74318" y="6561668"/>
            <a:ext cx="7305900" cy="279400"/>
          </a:xfrm>
        </p:spPr>
        <p:txBody>
          <a:bodyPr/>
          <a:lstStyle/>
          <a:p>
            <a:r>
              <a:rPr lang="en-US" dirty="0"/>
              <a:t>FairVega Translations 2020</a:t>
            </a:r>
          </a:p>
        </p:txBody>
      </p:sp>
      <p:sp>
        <p:nvSpPr>
          <p:cNvPr id="5" name="Arrow: Right 4">
            <a:extLst>
              <a:ext uri="{FF2B5EF4-FFF2-40B4-BE49-F238E27FC236}">
                <a16:creationId xmlns:a16="http://schemas.microsoft.com/office/drawing/2014/main" id="{485CD7AB-9272-4E26-8E0A-A221B9AB910F}"/>
              </a:ext>
            </a:extLst>
          </p:cNvPr>
          <p:cNvSpPr/>
          <p:nvPr/>
        </p:nvSpPr>
        <p:spPr>
          <a:xfrm>
            <a:off x="1412111" y="1701479"/>
            <a:ext cx="3600155" cy="2438404"/>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Tree>
    <p:extLst>
      <p:ext uri="{BB962C8B-B14F-4D97-AF65-F5344CB8AC3E}">
        <p14:creationId xmlns:p14="http://schemas.microsoft.com/office/powerpoint/2010/main" val="2636260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F0D4-8361-41CE-A202-E58E575B41C2}"/>
              </a:ext>
            </a:extLst>
          </p:cNvPr>
          <p:cNvSpPr>
            <a:spLocks noGrp="1"/>
          </p:cNvSpPr>
          <p:nvPr>
            <p:ph type="title"/>
          </p:nvPr>
        </p:nvSpPr>
        <p:spPr/>
        <p:txBody>
          <a:bodyPr/>
          <a:lstStyle/>
          <a:p>
            <a:r>
              <a:rPr lang="en-US" dirty="0"/>
              <a:t>How important is this text?</a:t>
            </a:r>
          </a:p>
        </p:txBody>
      </p:sp>
      <p:sp>
        <p:nvSpPr>
          <p:cNvPr id="3" name="Text Placeholder 2">
            <a:extLst>
              <a:ext uri="{FF2B5EF4-FFF2-40B4-BE49-F238E27FC236}">
                <a16:creationId xmlns:a16="http://schemas.microsoft.com/office/drawing/2014/main" id="{E98F6A43-4248-4360-AC18-8CE914BB1F44}"/>
              </a:ext>
            </a:extLst>
          </p:cNvPr>
          <p:cNvSpPr>
            <a:spLocks noGrp="1"/>
          </p:cNvSpPr>
          <p:nvPr>
            <p:ph type="body" idx="1"/>
          </p:nvPr>
        </p:nvSpPr>
        <p:spPr/>
        <p:txBody>
          <a:bodyPr/>
          <a:lstStyle/>
          <a:p>
            <a:r>
              <a:rPr lang="en-US" dirty="0"/>
              <a:t>A vital world classic	</a:t>
            </a:r>
          </a:p>
        </p:txBody>
      </p:sp>
      <p:sp>
        <p:nvSpPr>
          <p:cNvPr id="4" name="Content Placeholder 3">
            <a:extLst>
              <a:ext uri="{FF2B5EF4-FFF2-40B4-BE49-F238E27FC236}">
                <a16:creationId xmlns:a16="http://schemas.microsoft.com/office/drawing/2014/main" id="{6F64CD06-6AD1-442D-AC37-5D2A94499F5D}"/>
              </a:ext>
            </a:extLst>
          </p:cNvPr>
          <p:cNvSpPr>
            <a:spLocks noGrp="1"/>
          </p:cNvSpPr>
          <p:nvPr>
            <p:ph sz="half" idx="2"/>
          </p:nvPr>
        </p:nvSpPr>
        <p:spPr/>
        <p:txBody>
          <a:bodyPr>
            <a:normAutofit/>
          </a:bodyPr>
          <a:lstStyle/>
          <a:p>
            <a:pPr marL="0" indent="0">
              <a:buNone/>
            </a:pPr>
            <a:r>
              <a:rPr lang="en-US" dirty="0"/>
              <a:t>Notes and explanations</a:t>
            </a:r>
          </a:p>
          <a:p>
            <a:pPr marL="0" indent="0">
              <a:buNone/>
            </a:pPr>
            <a:r>
              <a:rPr lang="en-US" dirty="0"/>
              <a:t>Research</a:t>
            </a:r>
          </a:p>
          <a:p>
            <a:pPr marL="0" indent="0">
              <a:buNone/>
            </a:pPr>
            <a:r>
              <a:rPr lang="en-US" dirty="0"/>
              <a:t>Reference to existing versions</a:t>
            </a:r>
          </a:p>
          <a:p>
            <a:pPr marL="0" indent="0">
              <a:buNone/>
            </a:pPr>
            <a:r>
              <a:rPr lang="en-US" dirty="0"/>
              <a:t>Accurate rendition of style, culture</a:t>
            </a:r>
          </a:p>
        </p:txBody>
      </p:sp>
      <p:sp>
        <p:nvSpPr>
          <p:cNvPr id="5" name="Text Placeholder 4">
            <a:extLst>
              <a:ext uri="{FF2B5EF4-FFF2-40B4-BE49-F238E27FC236}">
                <a16:creationId xmlns:a16="http://schemas.microsoft.com/office/drawing/2014/main" id="{8D764E41-9748-4196-8814-5A422ED6A065}"/>
              </a:ext>
            </a:extLst>
          </p:cNvPr>
          <p:cNvSpPr>
            <a:spLocks noGrp="1"/>
          </p:cNvSpPr>
          <p:nvPr>
            <p:ph type="body" sz="quarter" idx="3"/>
          </p:nvPr>
        </p:nvSpPr>
        <p:spPr/>
        <p:txBody>
          <a:bodyPr/>
          <a:lstStyle/>
          <a:p>
            <a:r>
              <a:rPr lang="en-US" dirty="0"/>
              <a:t>Just for fun</a:t>
            </a:r>
          </a:p>
        </p:txBody>
      </p:sp>
      <p:sp>
        <p:nvSpPr>
          <p:cNvPr id="6" name="Content Placeholder 5">
            <a:extLst>
              <a:ext uri="{FF2B5EF4-FFF2-40B4-BE49-F238E27FC236}">
                <a16:creationId xmlns:a16="http://schemas.microsoft.com/office/drawing/2014/main" id="{97F3A22B-5AE5-4C00-A0A2-9696962A616A}"/>
              </a:ext>
            </a:extLst>
          </p:cNvPr>
          <p:cNvSpPr>
            <a:spLocks noGrp="1"/>
          </p:cNvSpPr>
          <p:nvPr>
            <p:ph sz="quarter" idx="4"/>
          </p:nvPr>
        </p:nvSpPr>
        <p:spPr>
          <a:xfrm>
            <a:off x="6178298" y="3243262"/>
            <a:ext cx="4720675" cy="2632605"/>
          </a:xfrm>
        </p:spPr>
        <p:txBody>
          <a:bodyPr>
            <a:normAutofit/>
          </a:bodyPr>
          <a:lstStyle/>
          <a:p>
            <a:pPr marL="0" indent="0">
              <a:buNone/>
            </a:pPr>
            <a:r>
              <a:rPr lang="en-US" dirty="0"/>
              <a:t>Readability</a:t>
            </a:r>
          </a:p>
          <a:p>
            <a:pPr marL="0" indent="0">
              <a:buNone/>
            </a:pPr>
            <a:r>
              <a:rPr lang="en-US" dirty="0"/>
              <a:t>Accuracy of priority information</a:t>
            </a:r>
          </a:p>
          <a:p>
            <a:pPr marL="0" indent="0">
              <a:buNone/>
            </a:pPr>
            <a:r>
              <a:rPr lang="en-US" dirty="0"/>
              <a:t>Appropriateness for target culture, audience</a:t>
            </a:r>
          </a:p>
          <a:p>
            <a:pPr marL="0" indent="0" algn="r">
              <a:buNone/>
            </a:pPr>
            <a:endParaRPr lang="en-US" dirty="0"/>
          </a:p>
          <a:p>
            <a:pPr marL="0" indent="0" algn="r">
              <a:buNone/>
            </a:pPr>
            <a:endParaRPr lang="en-US" dirty="0"/>
          </a:p>
          <a:p>
            <a:pPr marL="0" indent="0">
              <a:buNone/>
            </a:pPr>
            <a:endParaRPr lang="en-US" dirty="0"/>
          </a:p>
        </p:txBody>
      </p:sp>
      <p:sp>
        <p:nvSpPr>
          <p:cNvPr id="7" name="Footer Placeholder 6">
            <a:extLst>
              <a:ext uri="{FF2B5EF4-FFF2-40B4-BE49-F238E27FC236}">
                <a16:creationId xmlns:a16="http://schemas.microsoft.com/office/drawing/2014/main" id="{74075CD7-41C6-4148-A1DD-531006313212}"/>
              </a:ext>
            </a:extLst>
          </p:cNvPr>
          <p:cNvSpPr>
            <a:spLocks noGrp="1"/>
          </p:cNvSpPr>
          <p:nvPr>
            <p:ph type="ftr" sz="quarter" idx="11"/>
          </p:nvPr>
        </p:nvSpPr>
        <p:spPr>
          <a:xfrm>
            <a:off x="68483" y="6513012"/>
            <a:ext cx="7305900" cy="279400"/>
          </a:xfrm>
        </p:spPr>
        <p:txBody>
          <a:bodyPr/>
          <a:lstStyle/>
          <a:p>
            <a:r>
              <a:rPr lang="en-US" dirty="0"/>
              <a:t>FairVega Translations 2020</a:t>
            </a:r>
          </a:p>
        </p:txBody>
      </p:sp>
    </p:spTree>
    <p:extLst>
      <p:ext uri="{BB962C8B-B14F-4D97-AF65-F5344CB8AC3E}">
        <p14:creationId xmlns:p14="http://schemas.microsoft.com/office/powerpoint/2010/main" val="3572807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F0D4-8361-41CE-A202-E58E575B41C2}"/>
              </a:ext>
            </a:extLst>
          </p:cNvPr>
          <p:cNvSpPr>
            <a:spLocks noGrp="1"/>
          </p:cNvSpPr>
          <p:nvPr>
            <p:ph type="title"/>
          </p:nvPr>
        </p:nvSpPr>
        <p:spPr/>
        <p:txBody>
          <a:bodyPr/>
          <a:lstStyle/>
          <a:p>
            <a:r>
              <a:rPr lang="en-US" dirty="0"/>
              <a:t>What is the purpose of the translation?</a:t>
            </a:r>
          </a:p>
        </p:txBody>
      </p:sp>
      <p:sp>
        <p:nvSpPr>
          <p:cNvPr id="3" name="Text Placeholder 2">
            <a:extLst>
              <a:ext uri="{FF2B5EF4-FFF2-40B4-BE49-F238E27FC236}">
                <a16:creationId xmlns:a16="http://schemas.microsoft.com/office/drawing/2014/main" id="{E98F6A43-4248-4360-AC18-8CE914BB1F44}"/>
              </a:ext>
            </a:extLst>
          </p:cNvPr>
          <p:cNvSpPr>
            <a:spLocks noGrp="1"/>
          </p:cNvSpPr>
          <p:nvPr>
            <p:ph type="body" idx="1"/>
          </p:nvPr>
        </p:nvSpPr>
        <p:spPr/>
        <p:txBody>
          <a:bodyPr/>
          <a:lstStyle/>
          <a:p>
            <a:r>
              <a:rPr lang="en-US" dirty="0"/>
              <a:t>Informational</a:t>
            </a:r>
          </a:p>
        </p:txBody>
      </p:sp>
      <p:sp>
        <p:nvSpPr>
          <p:cNvPr id="4" name="Content Placeholder 3">
            <a:extLst>
              <a:ext uri="{FF2B5EF4-FFF2-40B4-BE49-F238E27FC236}">
                <a16:creationId xmlns:a16="http://schemas.microsoft.com/office/drawing/2014/main" id="{6F64CD06-6AD1-442D-AC37-5D2A94499F5D}"/>
              </a:ext>
            </a:extLst>
          </p:cNvPr>
          <p:cNvSpPr>
            <a:spLocks noGrp="1"/>
          </p:cNvSpPr>
          <p:nvPr>
            <p:ph sz="half" idx="2"/>
          </p:nvPr>
        </p:nvSpPr>
        <p:spPr>
          <a:xfrm>
            <a:off x="1295400" y="3243262"/>
            <a:ext cx="4718304" cy="1963373"/>
          </a:xfrm>
          <a:ln>
            <a:solidFill>
              <a:schemeClr val="accent1"/>
            </a:solidFill>
          </a:ln>
        </p:spPr>
        <p:txBody>
          <a:bodyPr>
            <a:normAutofit lnSpcReduction="10000"/>
          </a:bodyPr>
          <a:lstStyle/>
          <a:p>
            <a:pPr marL="0" indent="0">
              <a:buNone/>
            </a:pPr>
            <a:r>
              <a:rPr lang="en-US" dirty="0"/>
              <a:t>Notes and explanations</a:t>
            </a:r>
          </a:p>
          <a:p>
            <a:pPr marL="0" indent="0">
              <a:buNone/>
            </a:pPr>
            <a:r>
              <a:rPr lang="en-US" dirty="0"/>
              <a:t>Precision</a:t>
            </a:r>
          </a:p>
          <a:p>
            <a:pPr marL="0" indent="0">
              <a:buNone/>
            </a:pPr>
            <a:r>
              <a:rPr lang="en-US" dirty="0"/>
              <a:t>Completeness</a:t>
            </a:r>
          </a:p>
        </p:txBody>
      </p:sp>
      <p:sp>
        <p:nvSpPr>
          <p:cNvPr id="5" name="Text Placeholder 4">
            <a:extLst>
              <a:ext uri="{FF2B5EF4-FFF2-40B4-BE49-F238E27FC236}">
                <a16:creationId xmlns:a16="http://schemas.microsoft.com/office/drawing/2014/main" id="{8D764E41-9748-4196-8814-5A422ED6A065}"/>
              </a:ext>
            </a:extLst>
          </p:cNvPr>
          <p:cNvSpPr>
            <a:spLocks noGrp="1"/>
          </p:cNvSpPr>
          <p:nvPr>
            <p:ph type="body" sz="quarter" idx="3"/>
          </p:nvPr>
        </p:nvSpPr>
        <p:spPr/>
        <p:txBody>
          <a:bodyPr/>
          <a:lstStyle/>
          <a:p>
            <a:r>
              <a:rPr lang="en-US" dirty="0"/>
              <a:t>Artistic</a:t>
            </a:r>
          </a:p>
        </p:txBody>
      </p:sp>
      <p:sp>
        <p:nvSpPr>
          <p:cNvPr id="6" name="Content Placeholder 5">
            <a:extLst>
              <a:ext uri="{FF2B5EF4-FFF2-40B4-BE49-F238E27FC236}">
                <a16:creationId xmlns:a16="http://schemas.microsoft.com/office/drawing/2014/main" id="{97F3A22B-5AE5-4C00-A0A2-9696962A616A}"/>
              </a:ext>
            </a:extLst>
          </p:cNvPr>
          <p:cNvSpPr>
            <a:spLocks noGrp="1"/>
          </p:cNvSpPr>
          <p:nvPr>
            <p:ph sz="quarter" idx="4"/>
          </p:nvPr>
        </p:nvSpPr>
        <p:spPr>
          <a:xfrm>
            <a:off x="6178298" y="3243262"/>
            <a:ext cx="4720675" cy="1963373"/>
          </a:xfrm>
          <a:ln>
            <a:solidFill>
              <a:schemeClr val="accent1"/>
            </a:solidFill>
          </a:ln>
        </p:spPr>
        <p:txBody>
          <a:bodyPr>
            <a:normAutofit lnSpcReduction="10000"/>
          </a:bodyPr>
          <a:lstStyle/>
          <a:p>
            <a:pPr marL="0" indent="0">
              <a:buNone/>
            </a:pPr>
            <a:r>
              <a:rPr lang="en-US" dirty="0"/>
              <a:t>Readability</a:t>
            </a:r>
          </a:p>
          <a:p>
            <a:pPr marL="0" indent="0">
              <a:buNone/>
            </a:pPr>
            <a:r>
              <a:rPr lang="en-US" dirty="0"/>
              <a:t>Creativity</a:t>
            </a:r>
          </a:p>
          <a:p>
            <a:pPr marL="0" indent="0">
              <a:buNone/>
            </a:pPr>
            <a:r>
              <a:rPr lang="en-US" dirty="0"/>
              <a:t>Author’s voice</a:t>
            </a:r>
          </a:p>
          <a:p>
            <a:pPr marL="0" indent="0">
              <a:buNone/>
            </a:pPr>
            <a:r>
              <a:rPr lang="en-US" dirty="0"/>
              <a:t>Characterization</a:t>
            </a:r>
          </a:p>
          <a:p>
            <a:pPr marL="0" indent="0" algn="r">
              <a:buNone/>
            </a:pPr>
            <a:endParaRPr lang="en-US" dirty="0"/>
          </a:p>
          <a:p>
            <a:pPr marL="0" indent="0" algn="r">
              <a:buNone/>
            </a:pPr>
            <a:endParaRPr lang="en-US" dirty="0"/>
          </a:p>
          <a:p>
            <a:pPr marL="0" indent="0">
              <a:buNone/>
            </a:pPr>
            <a:endParaRPr lang="en-US" dirty="0"/>
          </a:p>
        </p:txBody>
      </p:sp>
      <p:sp>
        <p:nvSpPr>
          <p:cNvPr id="7" name="Footer Placeholder 6">
            <a:extLst>
              <a:ext uri="{FF2B5EF4-FFF2-40B4-BE49-F238E27FC236}">
                <a16:creationId xmlns:a16="http://schemas.microsoft.com/office/drawing/2014/main" id="{74075CD7-41C6-4148-A1DD-531006313212}"/>
              </a:ext>
            </a:extLst>
          </p:cNvPr>
          <p:cNvSpPr>
            <a:spLocks noGrp="1"/>
          </p:cNvSpPr>
          <p:nvPr>
            <p:ph type="ftr" sz="quarter" idx="11"/>
          </p:nvPr>
        </p:nvSpPr>
        <p:spPr>
          <a:xfrm>
            <a:off x="80058" y="6513011"/>
            <a:ext cx="7305900" cy="279400"/>
          </a:xfrm>
        </p:spPr>
        <p:txBody>
          <a:bodyPr/>
          <a:lstStyle/>
          <a:p>
            <a:r>
              <a:rPr lang="en-US" dirty="0"/>
              <a:t>FairVega Translations 2020</a:t>
            </a:r>
          </a:p>
        </p:txBody>
      </p:sp>
      <p:sp>
        <p:nvSpPr>
          <p:cNvPr id="8" name="Text Placeholder 4">
            <a:extLst>
              <a:ext uri="{FF2B5EF4-FFF2-40B4-BE49-F238E27FC236}">
                <a16:creationId xmlns:a16="http://schemas.microsoft.com/office/drawing/2014/main" id="{891F0CA7-02EF-4317-B6CE-482579004406}"/>
              </a:ext>
            </a:extLst>
          </p:cNvPr>
          <p:cNvSpPr txBox="1">
            <a:spLocks/>
          </p:cNvSpPr>
          <p:nvPr/>
        </p:nvSpPr>
        <p:spPr>
          <a:xfrm>
            <a:off x="6179483" y="5206635"/>
            <a:ext cx="4718304" cy="576262"/>
          </a:xfrm>
          <a:prstGeom prst="rect">
            <a:avLst/>
          </a:prstGeom>
        </p:spPr>
        <p:txBody>
          <a:bodyPr vert="horz" lIns="91440" tIns="45720" rIns="91440" bIns="45720" rtlCol="0" anchor="b">
            <a:noAutofit/>
          </a:bodyPr>
          <a:lstStyle>
            <a:lvl1pPr marL="0" indent="0" algn="l" defTabSz="457200" rtl="0" eaLnBrk="1" latinLnBrk="0" hangingPunct="1">
              <a:spcBef>
                <a:spcPts val="672"/>
              </a:spcBef>
              <a:spcAft>
                <a:spcPts val="600"/>
              </a:spcAft>
              <a:buClr>
                <a:schemeClr val="accent1"/>
              </a:buClr>
              <a:buSzPct val="115000"/>
              <a:buFont typeface="Arial"/>
              <a:buNone/>
              <a:defRPr sz="2800" b="0" kern="1200" cap="none">
                <a:solidFill>
                  <a:schemeClr val="accent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2000" b="1"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800" b="1"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9pPr>
          </a:lstStyle>
          <a:p>
            <a:r>
              <a:rPr lang="en-US" dirty="0"/>
              <a:t>...requires re-creating</a:t>
            </a:r>
          </a:p>
        </p:txBody>
      </p:sp>
      <p:sp>
        <p:nvSpPr>
          <p:cNvPr id="9" name="Text Placeholder 4">
            <a:extLst>
              <a:ext uri="{FF2B5EF4-FFF2-40B4-BE49-F238E27FC236}">
                <a16:creationId xmlns:a16="http://schemas.microsoft.com/office/drawing/2014/main" id="{2CCC93B0-F7FD-4CA0-A5A4-5C503CA372CA}"/>
              </a:ext>
            </a:extLst>
          </p:cNvPr>
          <p:cNvSpPr txBox="1">
            <a:spLocks/>
          </p:cNvSpPr>
          <p:nvPr/>
        </p:nvSpPr>
        <p:spPr>
          <a:xfrm>
            <a:off x="1295400" y="5189807"/>
            <a:ext cx="4718304" cy="576262"/>
          </a:xfrm>
          <a:prstGeom prst="rect">
            <a:avLst/>
          </a:prstGeom>
        </p:spPr>
        <p:txBody>
          <a:bodyPr vert="horz" lIns="91440" tIns="45720" rIns="91440" bIns="45720" rtlCol="0" anchor="b">
            <a:noAutofit/>
          </a:bodyPr>
          <a:lstStyle>
            <a:lvl1pPr marL="0" indent="0" algn="l" defTabSz="457200" rtl="0" eaLnBrk="1" latinLnBrk="0" hangingPunct="1">
              <a:spcBef>
                <a:spcPts val="672"/>
              </a:spcBef>
              <a:spcAft>
                <a:spcPts val="600"/>
              </a:spcAft>
              <a:buClr>
                <a:schemeClr val="accent1"/>
              </a:buClr>
              <a:buSzPct val="115000"/>
              <a:buFont typeface="Arial"/>
              <a:buNone/>
              <a:defRPr sz="2800" b="0" kern="1200" cap="none">
                <a:solidFill>
                  <a:schemeClr val="accent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2000" b="1"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800" b="1"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9pPr>
          </a:lstStyle>
          <a:p>
            <a:r>
              <a:rPr lang="en-US" dirty="0"/>
              <a:t>...requires reporting</a:t>
            </a:r>
          </a:p>
        </p:txBody>
      </p:sp>
    </p:spTree>
    <p:extLst>
      <p:ext uri="{BB962C8B-B14F-4D97-AF65-F5344CB8AC3E}">
        <p14:creationId xmlns:p14="http://schemas.microsoft.com/office/powerpoint/2010/main" val="309141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B1E6-B44F-465B-B9FA-6E42CF767EAD}"/>
              </a:ext>
            </a:extLst>
          </p:cNvPr>
          <p:cNvSpPr>
            <a:spLocks noGrp="1"/>
          </p:cNvSpPr>
          <p:nvPr>
            <p:ph type="title"/>
          </p:nvPr>
        </p:nvSpPr>
        <p:spPr/>
        <p:txBody>
          <a:bodyPr>
            <a:normAutofit/>
          </a:bodyPr>
          <a:lstStyle/>
          <a:p>
            <a:r>
              <a:rPr lang="en-US" dirty="0"/>
              <a:t>Poetry for </a:t>
            </a:r>
            <a:r>
              <a:rPr lang="en-US" dirty="0">
                <a:solidFill>
                  <a:schemeClr val="accent1"/>
                </a:solidFill>
              </a:rPr>
              <a:t>information</a:t>
            </a:r>
            <a:br>
              <a:rPr lang="en-US" dirty="0"/>
            </a:br>
            <a:r>
              <a:rPr lang="en-US" sz="2400" dirty="0"/>
              <a:t>Georgy Ivanov, 1949</a:t>
            </a:r>
            <a:endParaRPr lang="en-US" dirty="0"/>
          </a:p>
        </p:txBody>
      </p:sp>
      <p:sp>
        <p:nvSpPr>
          <p:cNvPr id="3" name="Content Placeholder 2">
            <a:extLst>
              <a:ext uri="{FF2B5EF4-FFF2-40B4-BE49-F238E27FC236}">
                <a16:creationId xmlns:a16="http://schemas.microsoft.com/office/drawing/2014/main" id="{2D84E619-A375-4A28-9796-A73A1C5E0D02}"/>
              </a:ext>
            </a:extLst>
          </p:cNvPr>
          <p:cNvSpPr>
            <a:spLocks noGrp="1"/>
          </p:cNvSpPr>
          <p:nvPr>
            <p:ph sz="half" idx="1"/>
          </p:nvPr>
        </p:nvSpPr>
        <p:spPr/>
        <p:txBody>
          <a:bodyPr>
            <a:normAutofit lnSpcReduction="10000"/>
          </a:bodyPr>
          <a:lstStyle/>
          <a:p>
            <a:pPr marL="0" indent="0">
              <a:buNone/>
            </a:pPr>
            <a:r>
              <a:rPr lang="en-US" dirty="0">
                <a:solidFill>
                  <a:schemeClr val="accent1"/>
                </a:solidFill>
              </a:rPr>
              <a:t>Russian</a:t>
            </a:r>
          </a:p>
          <a:p>
            <a:pPr marL="0" indent="0">
              <a:buNone/>
            </a:pPr>
            <a:endParaRPr lang="en-US" dirty="0">
              <a:solidFill>
                <a:schemeClr val="accent1"/>
              </a:solidFill>
            </a:endParaRPr>
          </a:p>
          <a:p>
            <a:pPr marL="0" indent="0">
              <a:buNone/>
            </a:pPr>
            <a:r>
              <a:rPr lang="ru-RU" sz="1800" dirty="0">
                <a:effectLst/>
                <a:latin typeface="Calibri" panose="020F0502020204030204" pitchFamily="34" charset="0"/>
                <a:ea typeface="Calibri" panose="020F0502020204030204" pitchFamily="34" charset="0"/>
                <a:cs typeface="Times New Roman" panose="02020603050405020304" pitchFamily="18" charset="0"/>
              </a:rPr>
              <a:t>Россия тридцать лет живёт в тюрьме.</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На Соловках или на Колыме.</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И лишь на Колыме и Соловках</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Россия та, что будет жить в веках.</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Всё остальное — планетарный ад:</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Прокля́тый Кремль, злощастный Сталинград.</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Они достойны только одного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Огня, испепелящего его.</a:t>
            </a:r>
            <a:endParaRPr lang="en-US" dirty="0">
              <a:solidFill>
                <a:schemeClr val="accent1"/>
              </a:solidFill>
            </a:endParaRPr>
          </a:p>
        </p:txBody>
      </p:sp>
      <p:sp>
        <p:nvSpPr>
          <p:cNvPr id="4" name="Content Placeholder 3">
            <a:extLst>
              <a:ext uri="{FF2B5EF4-FFF2-40B4-BE49-F238E27FC236}">
                <a16:creationId xmlns:a16="http://schemas.microsoft.com/office/drawing/2014/main" id="{001F3274-F6D4-4043-A56F-0EF5546CF8B9}"/>
              </a:ext>
            </a:extLst>
          </p:cNvPr>
          <p:cNvSpPr>
            <a:spLocks noGrp="1"/>
          </p:cNvSpPr>
          <p:nvPr>
            <p:ph sz="half" idx="2"/>
          </p:nvPr>
        </p:nvSpPr>
        <p:spPr/>
        <p:txBody>
          <a:bodyPr>
            <a:normAutofit lnSpcReduction="10000"/>
          </a:bodyPr>
          <a:lstStyle/>
          <a:p>
            <a:pPr marL="0" indent="0">
              <a:buNone/>
            </a:pPr>
            <a:r>
              <a:rPr lang="en-US" dirty="0">
                <a:solidFill>
                  <a:schemeClr val="accent1"/>
                </a:solidFill>
              </a:rPr>
              <a:t>English – literal translation</a:t>
            </a:r>
          </a:p>
          <a:p>
            <a:pPr marL="0" indent="0">
              <a:buNone/>
            </a:pPr>
            <a:endParaRPr lang="en-US" dirty="0">
              <a:solidFill>
                <a:schemeClr val="accent1"/>
              </a:solidFill>
            </a:endParaRP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Russia has lived in prison for thirty years.</a:t>
            </a: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On the </a:t>
            </a:r>
            <a:r>
              <a:rPr lang="en-US" sz="1800" dirty="0" err="1">
                <a:latin typeface="Calibri" panose="020F0502020204030204" pitchFamily="34" charset="0"/>
                <a:cs typeface="Times New Roman" panose="02020603050405020304" pitchFamily="18" charset="0"/>
              </a:rPr>
              <a:t>Solovki</a:t>
            </a:r>
            <a:r>
              <a:rPr lang="en-US" sz="1800" dirty="0">
                <a:latin typeface="Calibri" panose="020F0502020204030204" pitchFamily="34" charset="0"/>
                <a:cs typeface="Times New Roman" panose="02020603050405020304" pitchFamily="18" charset="0"/>
              </a:rPr>
              <a:t> [islands] or in Kolyma.</a:t>
            </a: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And only in Kolyma and the </a:t>
            </a:r>
            <a:r>
              <a:rPr lang="en-US" sz="1800" dirty="0" err="1">
                <a:latin typeface="Calibri" panose="020F0502020204030204" pitchFamily="34" charset="0"/>
                <a:cs typeface="Times New Roman" panose="02020603050405020304" pitchFamily="18" charset="0"/>
              </a:rPr>
              <a:t>Solovki</a:t>
            </a:r>
            <a:endParaRPr lang="en-US" sz="1800" dirty="0">
              <a:latin typeface="Calibri" panose="020F0502020204030204" pitchFamily="34" charset="0"/>
              <a:cs typeface="Times New Roman" panose="02020603050405020304" pitchFamily="18" charset="0"/>
            </a:endParaRP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Is Russia the one that will live for centuries.</a:t>
            </a:r>
          </a:p>
          <a:p>
            <a:pPr marL="0" indent="0">
              <a:spcBef>
                <a:spcPts val="0"/>
              </a:spcBef>
              <a:spcAft>
                <a:spcPts val="0"/>
              </a:spcAft>
              <a:buNone/>
            </a:pPr>
            <a:endParaRPr lang="en-US" sz="1800" dirty="0">
              <a:latin typeface="Calibri" panose="020F0502020204030204" pitchFamily="34" charset="0"/>
              <a:cs typeface="Times New Roman" panose="02020603050405020304" pitchFamily="18" charset="0"/>
            </a:endParaRP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All the rest is planetary hell:</a:t>
            </a: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The damned Kremlin, unfortunate Stalingrad.</a:t>
            </a: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They are worth only one thing:</a:t>
            </a: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Fire, turning it to ashes.</a:t>
            </a:r>
          </a:p>
        </p:txBody>
      </p:sp>
      <p:sp>
        <p:nvSpPr>
          <p:cNvPr id="5" name="Footer Placeholder 4">
            <a:extLst>
              <a:ext uri="{FF2B5EF4-FFF2-40B4-BE49-F238E27FC236}">
                <a16:creationId xmlns:a16="http://schemas.microsoft.com/office/drawing/2014/main" id="{0C539822-B75E-44CE-8D7F-53B167248873}"/>
              </a:ext>
            </a:extLst>
          </p:cNvPr>
          <p:cNvSpPr>
            <a:spLocks noGrp="1"/>
          </p:cNvSpPr>
          <p:nvPr>
            <p:ph type="ftr" sz="quarter" idx="11"/>
          </p:nvPr>
        </p:nvSpPr>
        <p:spPr>
          <a:xfrm>
            <a:off x="103208" y="6513012"/>
            <a:ext cx="7305900" cy="279400"/>
          </a:xfrm>
        </p:spPr>
        <p:txBody>
          <a:bodyPr/>
          <a:lstStyle/>
          <a:p>
            <a:r>
              <a:rPr lang="en-US" dirty="0"/>
              <a:t>FairVega Translations 2020</a:t>
            </a:r>
          </a:p>
        </p:txBody>
      </p:sp>
    </p:spTree>
    <p:extLst>
      <p:ext uri="{BB962C8B-B14F-4D97-AF65-F5344CB8AC3E}">
        <p14:creationId xmlns:p14="http://schemas.microsoft.com/office/powerpoint/2010/main" val="1088133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B1E6-B44F-465B-B9FA-6E42CF767EAD}"/>
              </a:ext>
            </a:extLst>
          </p:cNvPr>
          <p:cNvSpPr>
            <a:spLocks noGrp="1"/>
          </p:cNvSpPr>
          <p:nvPr>
            <p:ph type="title"/>
          </p:nvPr>
        </p:nvSpPr>
        <p:spPr/>
        <p:txBody>
          <a:bodyPr>
            <a:normAutofit/>
          </a:bodyPr>
          <a:lstStyle/>
          <a:p>
            <a:r>
              <a:rPr lang="en-US" dirty="0"/>
              <a:t>Poetry for </a:t>
            </a:r>
            <a:r>
              <a:rPr lang="en-US" dirty="0">
                <a:solidFill>
                  <a:schemeClr val="accent1"/>
                </a:solidFill>
              </a:rPr>
              <a:t>art</a:t>
            </a:r>
            <a:br>
              <a:rPr lang="en-US" dirty="0"/>
            </a:br>
            <a:r>
              <a:rPr lang="en-US" sz="2400" dirty="0"/>
              <a:t>Georgy Ivanov, 1949</a:t>
            </a:r>
            <a:endParaRPr lang="en-US" dirty="0"/>
          </a:p>
        </p:txBody>
      </p:sp>
      <p:sp>
        <p:nvSpPr>
          <p:cNvPr id="3" name="Content Placeholder 2">
            <a:extLst>
              <a:ext uri="{FF2B5EF4-FFF2-40B4-BE49-F238E27FC236}">
                <a16:creationId xmlns:a16="http://schemas.microsoft.com/office/drawing/2014/main" id="{2D84E619-A375-4A28-9796-A73A1C5E0D02}"/>
              </a:ext>
            </a:extLst>
          </p:cNvPr>
          <p:cNvSpPr>
            <a:spLocks noGrp="1"/>
          </p:cNvSpPr>
          <p:nvPr>
            <p:ph sz="half" idx="1"/>
          </p:nvPr>
        </p:nvSpPr>
        <p:spPr/>
        <p:txBody>
          <a:bodyPr>
            <a:normAutofit lnSpcReduction="10000"/>
          </a:bodyPr>
          <a:lstStyle/>
          <a:p>
            <a:pPr marL="0" indent="0">
              <a:buNone/>
            </a:pPr>
            <a:r>
              <a:rPr lang="en-US" dirty="0">
                <a:solidFill>
                  <a:schemeClr val="accent1"/>
                </a:solidFill>
              </a:rPr>
              <a:t>Russian</a:t>
            </a:r>
          </a:p>
          <a:p>
            <a:pPr marL="0" indent="0">
              <a:buNone/>
            </a:pPr>
            <a:endParaRPr lang="en-US" dirty="0">
              <a:solidFill>
                <a:schemeClr val="accent1"/>
              </a:solidFill>
            </a:endParaRPr>
          </a:p>
          <a:p>
            <a:pPr marL="0" indent="0">
              <a:buNone/>
            </a:pPr>
            <a:r>
              <a:rPr lang="ru-RU" sz="1800" dirty="0">
                <a:effectLst/>
                <a:latin typeface="Calibri" panose="020F0502020204030204" pitchFamily="34" charset="0"/>
                <a:ea typeface="Calibri" panose="020F0502020204030204" pitchFamily="34" charset="0"/>
                <a:cs typeface="Times New Roman" panose="02020603050405020304" pitchFamily="18" charset="0"/>
              </a:rPr>
              <a:t>Россия тридцать лет живёт в тюрьме.</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На Соловках или на Колыме.</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И лишь на Колыме и Соловках</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Россия та, что будет жить в веках.</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Всё остальное — планетарный ад:</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Прокля́тый Кремль, злощастный Сталинград.</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Они достойны только одного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Огня, испепелящего его.</a:t>
            </a:r>
            <a:endParaRPr lang="en-US" dirty="0">
              <a:solidFill>
                <a:schemeClr val="accent1"/>
              </a:solidFill>
            </a:endParaRPr>
          </a:p>
        </p:txBody>
      </p:sp>
      <p:sp>
        <p:nvSpPr>
          <p:cNvPr id="4" name="Content Placeholder 3">
            <a:extLst>
              <a:ext uri="{FF2B5EF4-FFF2-40B4-BE49-F238E27FC236}">
                <a16:creationId xmlns:a16="http://schemas.microsoft.com/office/drawing/2014/main" id="{001F3274-F6D4-4043-A56F-0EF5546CF8B9}"/>
              </a:ext>
            </a:extLst>
          </p:cNvPr>
          <p:cNvSpPr>
            <a:spLocks noGrp="1"/>
          </p:cNvSpPr>
          <p:nvPr>
            <p:ph sz="half" idx="2"/>
          </p:nvPr>
        </p:nvSpPr>
        <p:spPr/>
        <p:txBody>
          <a:bodyPr>
            <a:normAutofit lnSpcReduction="10000"/>
          </a:bodyPr>
          <a:lstStyle/>
          <a:p>
            <a:pPr marL="0" indent="0">
              <a:buNone/>
            </a:pPr>
            <a:r>
              <a:rPr lang="en-US" dirty="0">
                <a:solidFill>
                  <a:schemeClr val="accent1"/>
                </a:solidFill>
              </a:rPr>
              <a:t>English – artistic translation</a:t>
            </a:r>
          </a:p>
          <a:p>
            <a:pPr marL="0" indent="0">
              <a:buNone/>
            </a:pPr>
            <a:endParaRPr lang="en-US" dirty="0">
              <a:solidFill>
                <a:schemeClr val="accent1"/>
              </a:solidFill>
            </a:endParaRP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Russia sits imprisoned, lock and key.</a:t>
            </a: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Thirty years, Kolyma, </a:t>
            </a:r>
            <a:r>
              <a:rPr lang="en-US" sz="1800" dirty="0" err="1">
                <a:latin typeface="Calibri" panose="020F0502020204030204" pitchFamily="34" charset="0"/>
                <a:cs typeface="Times New Roman" panose="02020603050405020304" pitchFamily="18" charset="0"/>
              </a:rPr>
              <a:t>Solovki</a:t>
            </a:r>
            <a:r>
              <a:rPr lang="en-US" sz="1800" dirty="0">
                <a:latin typeface="Calibri" panose="020F0502020204030204" pitchFamily="34" charset="0"/>
                <a:cs typeface="Times New Roman" panose="02020603050405020304" pitchFamily="18" charset="0"/>
              </a:rPr>
              <a:t>…</a:t>
            </a: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Those, the prison camps and prison cages,</a:t>
            </a: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Hold the Russia that will span the ages.</a:t>
            </a:r>
          </a:p>
          <a:p>
            <a:pPr marL="0" indent="0">
              <a:spcBef>
                <a:spcPts val="0"/>
              </a:spcBef>
              <a:spcAft>
                <a:spcPts val="0"/>
              </a:spcAft>
              <a:buNone/>
            </a:pPr>
            <a:endParaRPr lang="en-US" sz="1800" dirty="0">
              <a:latin typeface="Calibri" panose="020F0502020204030204" pitchFamily="34" charset="0"/>
              <a:cs typeface="Times New Roman" panose="02020603050405020304" pitchFamily="18" charset="0"/>
            </a:endParaRP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All the rest is hell on earthly land:</a:t>
            </a: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The cursed Kremlin, ill-used Stalingrad.</a:t>
            </a: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They’re worth only one fate that would fit —</a:t>
            </a:r>
          </a:p>
          <a:p>
            <a:pPr marL="0" indent="0">
              <a:spcBef>
                <a:spcPts val="0"/>
              </a:spcBef>
              <a:spcAft>
                <a:spcPts val="0"/>
              </a:spcAft>
              <a:buNone/>
            </a:pPr>
            <a:r>
              <a:rPr lang="en-US" sz="1800" dirty="0">
                <a:latin typeface="Calibri" panose="020F0502020204030204" pitchFamily="34" charset="0"/>
                <a:cs typeface="Times New Roman" panose="02020603050405020304" pitchFamily="18" charset="0"/>
              </a:rPr>
              <a:t>Flames, to turn to ashes every bit.</a:t>
            </a:r>
          </a:p>
        </p:txBody>
      </p:sp>
      <p:sp>
        <p:nvSpPr>
          <p:cNvPr id="5" name="Footer Placeholder 4">
            <a:extLst>
              <a:ext uri="{FF2B5EF4-FFF2-40B4-BE49-F238E27FC236}">
                <a16:creationId xmlns:a16="http://schemas.microsoft.com/office/drawing/2014/main" id="{0C539822-B75E-44CE-8D7F-53B167248873}"/>
              </a:ext>
            </a:extLst>
          </p:cNvPr>
          <p:cNvSpPr>
            <a:spLocks noGrp="1"/>
          </p:cNvSpPr>
          <p:nvPr>
            <p:ph type="ftr" sz="quarter" idx="11"/>
          </p:nvPr>
        </p:nvSpPr>
        <p:spPr>
          <a:xfrm>
            <a:off x="103208" y="6513012"/>
            <a:ext cx="7305900" cy="279400"/>
          </a:xfrm>
        </p:spPr>
        <p:txBody>
          <a:bodyPr/>
          <a:lstStyle/>
          <a:p>
            <a:r>
              <a:rPr lang="en-US" dirty="0"/>
              <a:t>FairVega Translations 2020</a:t>
            </a:r>
          </a:p>
        </p:txBody>
      </p:sp>
    </p:spTree>
    <p:extLst>
      <p:ext uri="{BB962C8B-B14F-4D97-AF65-F5344CB8AC3E}">
        <p14:creationId xmlns:p14="http://schemas.microsoft.com/office/powerpoint/2010/main" val="77890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p:nvPr/>
        </p:nvSpPr>
        <p:spPr>
          <a:xfrm>
            <a:off x="0" y="2177143"/>
            <a:ext cx="12192000" cy="4680856"/>
          </a:xfrm>
          <a:prstGeom prst="rect">
            <a:avLst/>
          </a:prstGeom>
          <a:blipFill rotWithShape="1">
            <a:blip r:embed="rId3">
              <a:alphaModFix/>
            </a:blip>
            <a:tile tx="0" ty="0" sx="80000" sy="8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7" name="Google Shape;97;p2"/>
          <p:cNvPicPr preferRelativeResize="0"/>
          <p:nvPr/>
        </p:nvPicPr>
        <p:blipFill rotWithShape="1">
          <a:blip r:embed="rId4">
            <a:alphaModFix/>
          </a:blip>
          <a:srcRect b="25926"/>
          <a:stretch/>
        </p:blipFill>
        <p:spPr>
          <a:xfrm>
            <a:off x="567637" y="739019"/>
            <a:ext cx="5238750" cy="1227666"/>
          </a:xfrm>
          <a:prstGeom prst="rect">
            <a:avLst/>
          </a:prstGeom>
          <a:noFill/>
          <a:ln>
            <a:noFill/>
          </a:ln>
        </p:spPr>
      </p:pic>
      <p:sp>
        <p:nvSpPr>
          <p:cNvPr id="98" name="Google Shape;98;p2"/>
          <p:cNvSpPr txBox="1">
            <a:spLocks noGrp="1"/>
          </p:cNvSpPr>
          <p:nvPr>
            <p:ph idx="1"/>
          </p:nvPr>
        </p:nvSpPr>
        <p:spPr>
          <a:xfrm>
            <a:off x="1748588" y="2499390"/>
            <a:ext cx="9605211" cy="435133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Clr>
                <a:schemeClr val="dk1"/>
              </a:buClr>
              <a:buSzPts val="2600"/>
              <a:buNone/>
            </a:pPr>
            <a:r>
              <a:rPr lang="en-US" sz="2600" b="1">
                <a:latin typeface="Helvetica Neue"/>
                <a:ea typeface="Helvetica Neue"/>
                <a:cs typeface="Helvetica Neue"/>
                <a:sym typeface="Helvetica Neue"/>
              </a:rPr>
              <a:t>Welcome</a:t>
            </a:r>
            <a:endParaRPr/>
          </a:p>
          <a:p>
            <a:pPr marL="0" lvl="0" indent="0" algn="l" rtl="0">
              <a:lnSpc>
                <a:spcPct val="100000"/>
              </a:lnSpc>
              <a:spcBef>
                <a:spcPts val="1000"/>
              </a:spcBef>
              <a:spcAft>
                <a:spcPts val="0"/>
              </a:spcAft>
              <a:buClr>
                <a:schemeClr val="dk1"/>
              </a:buClr>
              <a:buSzPts val="2200"/>
              <a:buNone/>
            </a:pPr>
            <a:r>
              <a:rPr lang="en-US" sz="2200">
                <a:latin typeface="Helvetica Neue"/>
                <a:ea typeface="Helvetica Neue"/>
                <a:cs typeface="Helvetica Neue"/>
                <a:sym typeface="Helvetica Neue"/>
              </a:rPr>
              <a:t>MariLou Harveland (</a:t>
            </a:r>
            <a:r>
              <a:rPr lang="en-US" sz="2200" u="sng">
                <a:solidFill>
                  <a:schemeClr val="hlink"/>
                </a:solidFill>
                <a:latin typeface="Helvetica Neue"/>
                <a:ea typeface="Helvetica Neue"/>
                <a:cs typeface="Helvetica Neue"/>
                <a:sym typeface="Helvetica Neue"/>
                <a:hlinkClick r:id="rId5"/>
              </a:rPr>
              <a:t>mharveland@gmail.com</a:t>
            </a:r>
            <a:r>
              <a:rPr lang="en-US" sz="2200">
                <a:latin typeface="Helvetica Neue"/>
                <a:ea typeface="Helvetica Neue"/>
                <a:cs typeface="Helvetica Neue"/>
                <a:sym typeface="Helvetica Neue"/>
              </a:rPr>
              <a:t>)</a:t>
            </a:r>
            <a:endParaRPr/>
          </a:p>
          <a:p>
            <a:pPr marL="0" lvl="0" indent="0" algn="l" rtl="0">
              <a:lnSpc>
                <a:spcPct val="100000"/>
              </a:lnSpc>
              <a:spcBef>
                <a:spcPts val="1000"/>
              </a:spcBef>
              <a:spcAft>
                <a:spcPts val="0"/>
              </a:spcAft>
              <a:buClr>
                <a:schemeClr val="dk1"/>
              </a:buClr>
              <a:buSzPts val="2200"/>
              <a:buNone/>
            </a:pPr>
            <a:endParaRPr sz="2200">
              <a:latin typeface="Helvetica Neue"/>
              <a:ea typeface="Helvetica Neue"/>
              <a:cs typeface="Helvetica Neue"/>
              <a:sym typeface="Helvetica Neue"/>
            </a:endParaRPr>
          </a:p>
          <a:p>
            <a:pPr marL="0" lvl="0" indent="0" algn="l" rtl="0">
              <a:lnSpc>
                <a:spcPct val="100000"/>
              </a:lnSpc>
              <a:spcBef>
                <a:spcPts val="1000"/>
              </a:spcBef>
              <a:spcAft>
                <a:spcPts val="0"/>
              </a:spcAft>
              <a:buClr>
                <a:schemeClr val="dk1"/>
              </a:buClr>
              <a:buSzPts val="2400"/>
              <a:buNone/>
            </a:pPr>
            <a:r>
              <a:rPr lang="en-US" sz="2400" b="1">
                <a:latin typeface="Helvetica Neue"/>
                <a:ea typeface="Helvetica Neue"/>
                <a:cs typeface="Helvetica Neue"/>
                <a:sym typeface="Helvetica Neue"/>
              </a:rPr>
              <a:t>Guild Announcements</a:t>
            </a:r>
            <a:endParaRPr sz="2200">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None/>
            </a:pPr>
            <a:r>
              <a:rPr lang="en-US" sz="1900">
                <a:latin typeface="Arial"/>
                <a:ea typeface="Arial"/>
                <a:cs typeface="Arial"/>
                <a:sym typeface="Arial"/>
              </a:rPr>
              <a:t>• </a:t>
            </a:r>
            <a:r>
              <a:rPr lang="en-US" sz="1900" b="1">
                <a:latin typeface="Helvetica Neue"/>
                <a:ea typeface="Helvetica Neue"/>
                <a:cs typeface="Helvetica Neue"/>
                <a:sym typeface="Helvetica Neue"/>
              </a:rPr>
              <a:t>Wednesday, July 22 from 5:00-6:15 PM (PST) </a:t>
            </a:r>
            <a:r>
              <a:rPr lang="en-US" sz="1900">
                <a:latin typeface="Helvetica Neue"/>
                <a:ea typeface="Helvetica Neue"/>
                <a:cs typeface="Helvetica Neue"/>
                <a:sym typeface="Helvetica Neue"/>
              </a:rPr>
              <a:t>– Happy hour hosted by Erin Cusick to further discuss editing translations from tonight’s meeting.</a:t>
            </a:r>
            <a:endParaRPr sz="1900">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en-US" sz="1900">
                <a:latin typeface="Arial"/>
                <a:ea typeface="Arial"/>
                <a:cs typeface="Arial"/>
                <a:sym typeface="Arial"/>
              </a:rPr>
              <a:t>• </a:t>
            </a:r>
            <a:r>
              <a:rPr lang="en-US" sz="1900" b="1">
                <a:latin typeface="Helvetica Neue"/>
                <a:ea typeface="Helvetica Neue"/>
                <a:cs typeface="Helvetica Neue"/>
                <a:sym typeface="Helvetica Neue"/>
              </a:rPr>
              <a:t>August 17, 2020 from 5:00-7:00 PM (PST) </a:t>
            </a:r>
            <a:r>
              <a:rPr lang="en-US" sz="1900">
                <a:latin typeface="Helvetica Neue"/>
                <a:ea typeface="Helvetica Neue"/>
                <a:cs typeface="Helvetica Neue"/>
                <a:sym typeface="Helvetica Neue"/>
              </a:rPr>
              <a:t>- PerfectIt! tutorial with founder Daniel Heuman.</a:t>
            </a:r>
            <a:endParaRPr sz="1900">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en-US" sz="1900">
                <a:latin typeface="Arial"/>
                <a:ea typeface="Arial"/>
                <a:cs typeface="Arial"/>
                <a:sym typeface="Arial"/>
              </a:rPr>
              <a:t>• </a:t>
            </a:r>
            <a:r>
              <a:rPr lang="en-US" sz="1900">
                <a:latin typeface="Helvetica Neue"/>
                <a:ea typeface="Helvetica Neue"/>
                <a:cs typeface="Helvetica Neue"/>
                <a:sym typeface="Helvetica Neue"/>
              </a:rPr>
              <a:t>Editors Guild Board (2021) recruitment happy hours (TBD) – Summer 2020!</a:t>
            </a:r>
            <a:endParaRPr sz="1900">
              <a:latin typeface="Helvetica Neue"/>
              <a:ea typeface="Helvetica Neue"/>
              <a:cs typeface="Helvetica Neue"/>
              <a:sym typeface="Helvetica Neue"/>
            </a:endParaRPr>
          </a:p>
          <a:p>
            <a:pPr marL="0" lvl="0" indent="0" algn="l" rtl="0">
              <a:lnSpc>
                <a:spcPct val="100000"/>
              </a:lnSpc>
              <a:spcBef>
                <a:spcPts val="1200"/>
              </a:spcBef>
              <a:spcAft>
                <a:spcPts val="0"/>
              </a:spcAft>
              <a:buClr>
                <a:schemeClr val="dk1"/>
              </a:buClr>
              <a:buSzPts val="2200"/>
              <a:buNone/>
            </a:pPr>
            <a:endParaRPr sz="1800" b="1">
              <a:latin typeface="Helvetica Neue"/>
              <a:ea typeface="Helvetica Neue"/>
              <a:cs typeface="Helvetica Neue"/>
              <a:sym typeface="Helvetica Neue"/>
            </a:endParaRPr>
          </a:p>
          <a:p>
            <a:pPr marL="0" lvl="0" indent="0" algn="r" rtl="0">
              <a:lnSpc>
                <a:spcPct val="150000"/>
              </a:lnSpc>
              <a:spcBef>
                <a:spcPts val="2400"/>
              </a:spcBef>
              <a:spcAft>
                <a:spcPts val="0"/>
              </a:spcAft>
              <a:buClr>
                <a:schemeClr val="dk1"/>
              </a:buClr>
              <a:buSzPts val="2000"/>
              <a:buNone/>
            </a:pPr>
            <a:endParaRPr sz="2000">
              <a:latin typeface="Helvetica Neue"/>
              <a:ea typeface="Helvetica Neue"/>
              <a:cs typeface="Helvetica Neue"/>
              <a:sym typeface="Helvetica Neue"/>
            </a:endParaRPr>
          </a:p>
          <a:p>
            <a:pPr marL="0" lvl="0" indent="0" algn="r" rtl="0">
              <a:lnSpc>
                <a:spcPct val="150000"/>
              </a:lnSpc>
              <a:spcBef>
                <a:spcPts val="2400"/>
              </a:spcBef>
              <a:spcAft>
                <a:spcPts val="0"/>
              </a:spcAft>
              <a:buClr>
                <a:schemeClr val="dk1"/>
              </a:buClr>
              <a:buSzPts val="2000"/>
              <a:buNone/>
            </a:pPr>
            <a:r>
              <a:rPr lang="en-US" sz="2000">
                <a:latin typeface="Helvetica Neue"/>
                <a:ea typeface="Helvetica Neue"/>
                <a:cs typeface="Helvetica Neue"/>
                <a:sym typeface="Helvetica Neue"/>
              </a:rPr>
              <a:t>July 13, 2020</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C676-E9BF-48EC-ACA7-DC85E1D90A3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2C74A1B-0100-4D37-8615-A77CBA1244F2}"/>
              </a:ext>
            </a:extLst>
          </p:cNvPr>
          <p:cNvSpPr>
            <a:spLocks noGrp="1"/>
          </p:cNvSpPr>
          <p:nvPr>
            <p:ph idx="1"/>
          </p:nvPr>
        </p:nvSpPr>
        <p:spPr>
          <a:xfrm>
            <a:off x="5428723" y="575250"/>
            <a:ext cx="5469466" cy="4369768"/>
          </a:xfrm>
        </p:spPr>
        <p:txBody>
          <a:bodyPr>
            <a:normAutofit/>
          </a:bodyPr>
          <a:lstStyle/>
          <a:p>
            <a:pPr marL="0" indent="0">
              <a:buNone/>
            </a:pPr>
            <a:r>
              <a:rPr lang="en-US" sz="3600" dirty="0"/>
              <a:t>Translations come in all shapes and sizes...</a:t>
            </a:r>
          </a:p>
          <a:p>
            <a:pPr marL="0" indent="0">
              <a:buNone/>
            </a:pPr>
            <a:endParaRPr lang="en-US" sz="3600" dirty="0"/>
          </a:p>
          <a:p>
            <a:pPr marL="0" indent="0">
              <a:buNone/>
            </a:pPr>
            <a:r>
              <a:rPr lang="en-US" sz="3600" dirty="0"/>
              <a:t>...so ask your translator which type this is.</a:t>
            </a:r>
          </a:p>
        </p:txBody>
      </p:sp>
      <p:sp>
        <p:nvSpPr>
          <p:cNvPr id="4" name="Text Placeholder 3">
            <a:extLst>
              <a:ext uri="{FF2B5EF4-FFF2-40B4-BE49-F238E27FC236}">
                <a16:creationId xmlns:a16="http://schemas.microsoft.com/office/drawing/2014/main" id="{13EE3B77-3684-4F0C-AF6D-29445922577F}"/>
              </a:ext>
            </a:extLst>
          </p:cNvPr>
          <p:cNvSpPr>
            <a:spLocks noGrp="1"/>
          </p:cNvSpPr>
          <p:nvPr>
            <p:ph type="body" sz="half" idx="2"/>
          </p:nvPr>
        </p:nvSpPr>
        <p:spPr/>
        <p:txBody>
          <a:bodyPr/>
          <a:lstStyle/>
          <a:p>
            <a:endParaRPr lang="en-US"/>
          </a:p>
        </p:txBody>
      </p:sp>
      <p:sp>
        <p:nvSpPr>
          <p:cNvPr id="5" name="Arrow: Right 4">
            <a:extLst>
              <a:ext uri="{FF2B5EF4-FFF2-40B4-BE49-F238E27FC236}">
                <a16:creationId xmlns:a16="http://schemas.microsoft.com/office/drawing/2014/main" id="{485CD7AB-9272-4E26-8E0A-A221B9AB910F}"/>
              </a:ext>
            </a:extLst>
          </p:cNvPr>
          <p:cNvSpPr/>
          <p:nvPr/>
        </p:nvSpPr>
        <p:spPr>
          <a:xfrm>
            <a:off x="1412111" y="1666756"/>
            <a:ext cx="3600155" cy="2438404"/>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6" name="Footer Placeholder 3">
            <a:extLst>
              <a:ext uri="{FF2B5EF4-FFF2-40B4-BE49-F238E27FC236}">
                <a16:creationId xmlns:a16="http://schemas.microsoft.com/office/drawing/2014/main" id="{1B6E6236-F56A-4EB9-B79D-DB95BB36A50E}"/>
              </a:ext>
            </a:extLst>
          </p:cNvPr>
          <p:cNvSpPr>
            <a:spLocks noGrp="1"/>
          </p:cNvSpPr>
          <p:nvPr>
            <p:ph type="ftr" sz="quarter" idx="11"/>
          </p:nvPr>
        </p:nvSpPr>
        <p:spPr>
          <a:xfrm>
            <a:off x="74318" y="6561668"/>
            <a:ext cx="7305900" cy="279400"/>
          </a:xfrm>
        </p:spPr>
        <p:txBody>
          <a:bodyPr/>
          <a:lstStyle/>
          <a:p>
            <a:r>
              <a:rPr lang="en-US" dirty="0"/>
              <a:t>FairVega Translations 2020</a:t>
            </a:r>
          </a:p>
        </p:txBody>
      </p:sp>
      <p:pic>
        <p:nvPicPr>
          <p:cNvPr id="8" name="Picture 7" descr="Confused Bee">
            <a:extLst>
              <a:ext uri="{FF2B5EF4-FFF2-40B4-BE49-F238E27FC236}">
                <a16:creationId xmlns:a16="http://schemas.microsoft.com/office/drawing/2014/main" id="{97705D8D-D33E-468E-B567-27F1D21DC89D}"/>
              </a:ext>
            </a:extLst>
          </p:cNvPr>
          <p:cNvPicPr>
            <a:picLocks noChangeAspect="1"/>
          </p:cNvPicPr>
          <p:nvPr/>
        </p:nvPicPr>
        <p:blipFill>
          <a:blip r:embed="rId2"/>
          <a:stretch>
            <a:fillRect/>
          </a:stretch>
        </p:blipFill>
        <p:spPr>
          <a:xfrm>
            <a:off x="8730956" y="3703898"/>
            <a:ext cx="3274561" cy="3274561"/>
          </a:xfrm>
          <a:prstGeom prst="rect">
            <a:avLst/>
          </a:prstGeom>
        </p:spPr>
      </p:pic>
    </p:spTree>
    <p:extLst>
      <p:ext uri="{BB962C8B-B14F-4D97-AF65-F5344CB8AC3E}">
        <p14:creationId xmlns:p14="http://schemas.microsoft.com/office/powerpoint/2010/main" val="3050817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C676-E9BF-48EC-ACA7-DC85E1D90A3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2C74A1B-0100-4D37-8615-A77CBA1244F2}"/>
              </a:ext>
            </a:extLst>
          </p:cNvPr>
          <p:cNvSpPr>
            <a:spLocks noGrp="1"/>
          </p:cNvSpPr>
          <p:nvPr>
            <p:ph idx="1"/>
          </p:nvPr>
        </p:nvSpPr>
        <p:spPr/>
        <p:txBody>
          <a:bodyPr/>
          <a:lstStyle/>
          <a:p>
            <a:pPr marL="0" indent="0">
              <a:buNone/>
            </a:pPr>
            <a:r>
              <a:rPr lang="en-US" sz="3600" dirty="0"/>
              <a:t>The original text is sacred and inviolable…</a:t>
            </a:r>
          </a:p>
          <a:p>
            <a:pPr marL="0" indent="0">
              <a:buNone/>
            </a:pPr>
            <a:r>
              <a:rPr lang="en-US" sz="3600" dirty="0"/>
              <a:t>...actually, not always.</a:t>
            </a:r>
          </a:p>
          <a:p>
            <a:pPr marL="0" indent="0">
              <a:buNone/>
            </a:pPr>
            <a:br>
              <a:rPr lang="en-US" dirty="0"/>
            </a:br>
            <a:endParaRPr lang="en-US" dirty="0"/>
          </a:p>
        </p:txBody>
      </p:sp>
      <p:sp>
        <p:nvSpPr>
          <p:cNvPr id="4" name="Text Placeholder 3">
            <a:extLst>
              <a:ext uri="{FF2B5EF4-FFF2-40B4-BE49-F238E27FC236}">
                <a16:creationId xmlns:a16="http://schemas.microsoft.com/office/drawing/2014/main" id="{13EE3B77-3684-4F0C-AF6D-29445922577F}"/>
              </a:ext>
            </a:extLst>
          </p:cNvPr>
          <p:cNvSpPr>
            <a:spLocks noGrp="1"/>
          </p:cNvSpPr>
          <p:nvPr>
            <p:ph type="body" sz="half" idx="2"/>
          </p:nvPr>
        </p:nvSpPr>
        <p:spPr/>
        <p:txBody>
          <a:bodyPr/>
          <a:lstStyle/>
          <a:p>
            <a:endParaRPr lang="en-US"/>
          </a:p>
        </p:txBody>
      </p:sp>
      <p:sp>
        <p:nvSpPr>
          <p:cNvPr id="6" name="Footer Placeholder 3">
            <a:extLst>
              <a:ext uri="{FF2B5EF4-FFF2-40B4-BE49-F238E27FC236}">
                <a16:creationId xmlns:a16="http://schemas.microsoft.com/office/drawing/2014/main" id="{813FB400-24DC-4279-B448-7402E009FD66}"/>
              </a:ext>
            </a:extLst>
          </p:cNvPr>
          <p:cNvSpPr>
            <a:spLocks noGrp="1"/>
          </p:cNvSpPr>
          <p:nvPr>
            <p:ph type="ftr" sz="quarter" idx="11"/>
          </p:nvPr>
        </p:nvSpPr>
        <p:spPr>
          <a:xfrm>
            <a:off x="74318" y="6561668"/>
            <a:ext cx="7305900" cy="279400"/>
          </a:xfrm>
        </p:spPr>
        <p:txBody>
          <a:bodyPr/>
          <a:lstStyle/>
          <a:p>
            <a:r>
              <a:rPr lang="en-US" dirty="0"/>
              <a:t>FairVega Translations 2020</a:t>
            </a:r>
          </a:p>
        </p:txBody>
      </p:sp>
      <p:sp>
        <p:nvSpPr>
          <p:cNvPr id="5" name="Arrow: Right 4">
            <a:extLst>
              <a:ext uri="{FF2B5EF4-FFF2-40B4-BE49-F238E27FC236}">
                <a16:creationId xmlns:a16="http://schemas.microsoft.com/office/drawing/2014/main" id="{485CD7AB-9272-4E26-8E0A-A221B9AB910F}"/>
              </a:ext>
            </a:extLst>
          </p:cNvPr>
          <p:cNvSpPr/>
          <p:nvPr/>
        </p:nvSpPr>
        <p:spPr>
          <a:xfrm>
            <a:off x="1412111" y="1666756"/>
            <a:ext cx="3600155" cy="2438404"/>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pic>
        <p:nvPicPr>
          <p:cNvPr id="8" name="Picture 7" descr="A picture containing drawing, food&#10;&#10;Description automatically generated">
            <a:extLst>
              <a:ext uri="{FF2B5EF4-FFF2-40B4-BE49-F238E27FC236}">
                <a16:creationId xmlns:a16="http://schemas.microsoft.com/office/drawing/2014/main" id="{7C954C1E-C40A-477D-8588-B78804A560C4}"/>
              </a:ext>
            </a:extLst>
          </p:cNvPr>
          <p:cNvPicPr>
            <a:picLocks noChangeAspect="1"/>
          </p:cNvPicPr>
          <p:nvPr/>
        </p:nvPicPr>
        <p:blipFill>
          <a:blip r:embed="rId2"/>
          <a:stretch>
            <a:fillRect/>
          </a:stretch>
        </p:blipFill>
        <p:spPr>
          <a:xfrm>
            <a:off x="9029277" y="3920019"/>
            <a:ext cx="2143125" cy="2143125"/>
          </a:xfrm>
          <a:prstGeom prst="rect">
            <a:avLst/>
          </a:prstGeom>
        </p:spPr>
      </p:pic>
    </p:spTree>
    <p:extLst>
      <p:ext uri="{BB962C8B-B14F-4D97-AF65-F5344CB8AC3E}">
        <p14:creationId xmlns:p14="http://schemas.microsoft.com/office/powerpoint/2010/main" val="197415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4919-B103-4FEA-AE57-07D2ADBF7EBB}"/>
              </a:ext>
            </a:extLst>
          </p:cNvPr>
          <p:cNvSpPr>
            <a:spLocks noGrp="1"/>
          </p:cNvSpPr>
          <p:nvPr>
            <p:ph type="title"/>
          </p:nvPr>
        </p:nvSpPr>
        <p:spPr/>
        <p:txBody>
          <a:bodyPr/>
          <a:lstStyle/>
          <a:p>
            <a:r>
              <a:rPr lang="en-US" b="0" i="0" dirty="0">
                <a:solidFill>
                  <a:srgbClr val="050505"/>
                </a:solidFill>
                <a:effectLst/>
                <a:latin typeface="Segoe UI Historic" panose="020B0502040204020203" pitchFamily="34" charset="0"/>
              </a:rPr>
              <a:t>Don't try to edit translated texts into sounding like your favorite author from that country. They should sound like the author being translated.</a:t>
            </a:r>
            <a:endParaRPr lang="en-US" dirty="0"/>
          </a:p>
        </p:txBody>
      </p:sp>
      <p:sp>
        <p:nvSpPr>
          <p:cNvPr id="4" name="Text Placeholder 3">
            <a:extLst>
              <a:ext uri="{FF2B5EF4-FFF2-40B4-BE49-F238E27FC236}">
                <a16:creationId xmlns:a16="http://schemas.microsoft.com/office/drawing/2014/main" id="{B931121A-FEBF-4BBF-AE29-CA4CAB5547B5}"/>
              </a:ext>
            </a:extLst>
          </p:cNvPr>
          <p:cNvSpPr>
            <a:spLocks noGrp="1"/>
          </p:cNvSpPr>
          <p:nvPr>
            <p:ph type="body" idx="1"/>
          </p:nvPr>
        </p:nvSpPr>
        <p:spPr/>
        <p:txBody>
          <a:bodyPr/>
          <a:lstStyle/>
          <a:p>
            <a:pPr algn="r"/>
            <a:r>
              <a:rPr lang="en-US" sz="2400" dirty="0"/>
              <a:t>-Dorothy S.</a:t>
            </a:r>
            <a:endParaRPr lang="en-US" dirty="0"/>
          </a:p>
        </p:txBody>
      </p:sp>
      <p:sp>
        <p:nvSpPr>
          <p:cNvPr id="5" name="Footer Placeholder 4">
            <a:extLst>
              <a:ext uri="{FF2B5EF4-FFF2-40B4-BE49-F238E27FC236}">
                <a16:creationId xmlns:a16="http://schemas.microsoft.com/office/drawing/2014/main" id="{66AC5F80-B640-434D-8BFA-F992EE90490A}"/>
              </a:ext>
            </a:extLst>
          </p:cNvPr>
          <p:cNvSpPr>
            <a:spLocks noGrp="1"/>
          </p:cNvSpPr>
          <p:nvPr>
            <p:ph type="ftr" sz="quarter" idx="11"/>
          </p:nvPr>
        </p:nvSpPr>
        <p:spPr>
          <a:xfrm>
            <a:off x="61122" y="6522197"/>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t>FairVega Translations 2020</a:t>
            </a:r>
          </a:p>
        </p:txBody>
      </p:sp>
    </p:spTree>
    <p:extLst>
      <p:ext uri="{BB962C8B-B14F-4D97-AF65-F5344CB8AC3E}">
        <p14:creationId xmlns:p14="http://schemas.microsoft.com/office/powerpoint/2010/main" val="1113472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C676-E9BF-48EC-ACA7-DC85E1D90A3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2C74A1B-0100-4D37-8615-A77CBA1244F2}"/>
              </a:ext>
            </a:extLst>
          </p:cNvPr>
          <p:cNvSpPr>
            <a:spLocks noGrp="1"/>
          </p:cNvSpPr>
          <p:nvPr>
            <p:ph idx="1"/>
          </p:nvPr>
        </p:nvSpPr>
        <p:spPr>
          <a:xfrm>
            <a:off x="6254188" y="1388534"/>
            <a:ext cx="4633945" cy="4487332"/>
          </a:xfrm>
        </p:spPr>
        <p:txBody>
          <a:bodyPr>
            <a:normAutofit lnSpcReduction="10000"/>
          </a:bodyPr>
          <a:lstStyle/>
          <a:p>
            <a:pPr marL="0" indent="0">
              <a:buNone/>
            </a:pPr>
            <a:r>
              <a:rPr lang="en-US" sz="3600" dirty="0"/>
              <a:t>The original text is </a:t>
            </a:r>
            <a:r>
              <a:rPr lang="en-US" sz="3600" b="1" dirty="0"/>
              <a:t>not</a:t>
            </a:r>
            <a:r>
              <a:rPr lang="en-US" sz="3600" dirty="0"/>
              <a:t> sacred and inviolable…</a:t>
            </a:r>
          </a:p>
          <a:p>
            <a:pPr marL="0" indent="0">
              <a:buNone/>
            </a:pPr>
            <a:endParaRPr lang="en-US" sz="3600" dirty="0"/>
          </a:p>
          <a:p>
            <a:pPr marL="0" indent="0">
              <a:buNone/>
            </a:pPr>
            <a:endParaRPr lang="en-US" sz="3600" dirty="0"/>
          </a:p>
          <a:p>
            <a:pPr marL="0" indent="0">
              <a:buNone/>
            </a:pPr>
            <a:r>
              <a:rPr lang="en-US" sz="3600" dirty="0"/>
              <a:t>...so don’t hold your translator too closely to the original.</a:t>
            </a:r>
            <a:br>
              <a:rPr lang="en-US" dirty="0"/>
            </a:br>
            <a:endParaRPr lang="en-US" dirty="0"/>
          </a:p>
        </p:txBody>
      </p:sp>
      <p:sp>
        <p:nvSpPr>
          <p:cNvPr id="4" name="Text Placeholder 3">
            <a:extLst>
              <a:ext uri="{FF2B5EF4-FFF2-40B4-BE49-F238E27FC236}">
                <a16:creationId xmlns:a16="http://schemas.microsoft.com/office/drawing/2014/main" id="{13EE3B77-3684-4F0C-AF6D-29445922577F}"/>
              </a:ext>
            </a:extLst>
          </p:cNvPr>
          <p:cNvSpPr>
            <a:spLocks noGrp="1"/>
          </p:cNvSpPr>
          <p:nvPr>
            <p:ph type="body" sz="half" idx="2"/>
          </p:nvPr>
        </p:nvSpPr>
        <p:spPr/>
        <p:txBody>
          <a:bodyPr/>
          <a:lstStyle/>
          <a:p>
            <a:endParaRPr lang="en-US"/>
          </a:p>
        </p:txBody>
      </p:sp>
      <p:sp>
        <p:nvSpPr>
          <p:cNvPr id="6" name="Footer Placeholder 3">
            <a:extLst>
              <a:ext uri="{FF2B5EF4-FFF2-40B4-BE49-F238E27FC236}">
                <a16:creationId xmlns:a16="http://schemas.microsoft.com/office/drawing/2014/main" id="{813FB400-24DC-4279-B448-7402E009FD66}"/>
              </a:ext>
            </a:extLst>
          </p:cNvPr>
          <p:cNvSpPr>
            <a:spLocks noGrp="1"/>
          </p:cNvSpPr>
          <p:nvPr>
            <p:ph type="ftr" sz="quarter" idx="11"/>
          </p:nvPr>
        </p:nvSpPr>
        <p:spPr>
          <a:xfrm>
            <a:off x="74318" y="6561668"/>
            <a:ext cx="7305900" cy="279400"/>
          </a:xfrm>
        </p:spPr>
        <p:txBody>
          <a:bodyPr/>
          <a:lstStyle/>
          <a:p>
            <a:r>
              <a:rPr lang="en-US" dirty="0"/>
              <a:t>FairVega Translations 2020</a:t>
            </a:r>
          </a:p>
        </p:txBody>
      </p:sp>
      <p:sp>
        <p:nvSpPr>
          <p:cNvPr id="5" name="Arrow: Right 4">
            <a:extLst>
              <a:ext uri="{FF2B5EF4-FFF2-40B4-BE49-F238E27FC236}">
                <a16:creationId xmlns:a16="http://schemas.microsoft.com/office/drawing/2014/main" id="{485CD7AB-9272-4E26-8E0A-A221B9AB910F}"/>
              </a:ext>
            </a:extLst>
          </p:cNvPr>
          <p:cNvSpPr/>
          <p:nvPr/>
        </p:nvSpPr>
        <p:spPr>
          <a:xfrm>
            <a:off x="1412111" y="1666756"/>
            <a:ext cx="3600155" cy="2438404"/>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pic>
        <p:nvPicPr>
          <p:cNvPr id="8" name="Picture 7" descr="Stop Bee">
            <a:extLst>
              <a:ext uri="{FF2B5EF4-FFF2-40B4-BE49-F238E27FC236}">
                <a16:creationId xmlns:a16="http://schemas.microsoft.com/office/drawing/2014/main" id="{F0F50D2A-9FD1-4F31-8B08-2BEE724E9F80}"/>
              </a:ext>
            </a:extLst>
          </p:cNvPr>
          <p:cNvPicPr>
            <a:picLocks noChangeAspect="1"/>
          </p:cNvPicPr>
          <p:nvPr/>
        </p:nvPicPr>
        <p:blipFill>
          <a:blip r:embed="rId2"/>
          <a:stretch>
            <a:fillRect/>
          </a:stretch>
        </p:blipFill>
        <p:spPr>
          <a:xfrm>
            <a:off x="3212188" y="3555837"/>
            <a:ext cx="3270813" cy="3270813"/>
          </a:xfrm>
          <a:prstGeom prst="rect">
            <a:avLst/>
          </a:prstGeom>
        </p:spPr>
      </p:pic>
    </p:spTree>
    <p:extLst>
      <p:ext uri="{BB962C8B-B14F-4D97-AF65-F5344CB8AC3E}">
        <p14:creationId xmlns:p14="http://schemas.microsoft.com/office/powerpoint/2010/main" val="355242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C676-E9BF-48EC-ACA7-DC85E1D90A3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2C74A1B-0100-4D37-8615-A77CBA1244F2}"/>
              </a:ext>
            </a:extLst>
          </p:cNvPr>
          <p:cNvSpPr>
            <a:spLocks noGrp="1"/>
          </p:cNvSpPr>
          <p:nvPr>
            <p:ph idx="1"/>
          </p:nvPr>
        </p:nvSpPr>
        <p:spPr/>
        <p:txBody>
          <a:bodyPr>
            <a:normAutofit/>
          </a:bodyPr>
          <a:lstStyle/>
          <a:p>
            <a:pPr marL="0" indent="0">
              <a:buNone/>
            </a:pPr>
            <a:r>
              <a:rPr lang="en-US" sz="3600" dirty="0"/>
              <a:t>Blame the original.</a:t>
            </a:r>
          </a:p>
        </p:txBody>
      </p:sp>
      <p:sp>
        <p:nvSpPr>
          <p:cNvPr id="4" name="Text Placeholder 3">
            <a:extLst>
              <a:ext uri="{FF2B5EF4-FFF2-40B4-BE49-F238E27FC236}">
                <a16:creationId xmlns:a16="http://schemas.microsoft.com/office/drawing/2014/main" id="{13EE3B77-3684-4F0C-AF6D-29445922577F}"/>
              </a:ext>
            </a:extLst>
          </p:cNvPr>
          <p:cNvSpPr>
            <a:spLocks noGrp="1"/>
          </p:cNvSpPr>
          <p:nvPr>
            <p:ph type="body" sz="half" idx="2"/>
          </p:nvPr>
        </p:nvSpPr>
        <p:spPr/>
        <p:txBody>
          <a:bodyPr/>
          <a:lstStyle/>
          <a:p>
            <a:endParaRPr lang="en-US"/>
          </a:p>
        </p:txBody>
      </p:sp>
      <p:sp>
        <p:nvSpPr>
          <p:cNvPr id="6" name="Footer Placeholder 3">
            <a:extLst>
              <a:ext uri="{FF2B5EF4-FFF2-40B4-BE49-F238E27FC236}">
                <a16:creationId xmlns:a16="http://schemas.microsoft.com/office/drawing/2014/main" id="{E1672583-F09B-4458-BA8F-75BCCBAE3038}"/>
              </a:ext>
            </a:extLst>
          </p:cNvPr>
          <p:cNvSpPr>
            <a:spLocks noGrp="1"/>
          </p:cNvSpPr>
          <p:nvPr>
            <p:ph type="ftr" sz="quarter" idx="11"/>
          </p:nvPr>
        </p:nvSpPr>
        <p:spPr>
          <a:xfrm>
            <a:off x="74318" y="6561668"/>
            <a:ext cx="7305900" cy="279400"/>
          </a:xfrm>
        </p:spPr>
        <p:txBody>
          <a:bodyPr/>
          <a:lstStyle/>
          <a:p>
            <a:r>
              <a:rPr lang="en-US" dirty="0"/>
              <a:t>FairVega Translations 2020</a:t>
            </a:r>
          </a:p>
        </p:txBody>
      </p:sp>
      <p:sp>
        <p:nvSpPr>
          <p:cNvPr id="5" name="Arrow: Right 4">
            <a:extLst>
              <a:ext uri="{FF2B5EF4-FFF2-40B4-BE49-F238E27FC236}">
                <a16:creationId xmlns:a16="http://schemas.microsoft.com/office/drawing/2014/main" id="{485CD7AB-9272-4E26-8E0A-A221B9AB910F}"/>
              </a:ext>
            </a:extLst>
          </p:cNvPr>
          <p:cNvSpPr/>
          <p:nvPr/>
        </p:nvSpPr>
        <p:spPr>
          <a:xfrm>
            <a:off x="1412111" y="1666756"/>
            <a:ext cx="3600155" cy="2438404"/>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spTree>
    <p:extLst>
      <p:ext uri="{BB962C8B-B14F-4D97-AF65-F5344CB8AC3E}">
        <p14:creationId xmlns:p14="http://schemas.microsoft.com/office/powerpoint/2010/main" val="3839640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291655-B93A-424D-9418-00D8C7179047}"/>
              </a:ext>
            </a:extLst>
          </p:cNvPr>
          <p:cNvPicPr>
            <a:picLocks noChangeAspect="1"/>
          </p:cNvPicPr>
          <p:nvPr/>
        </p:nvPicPr>
        <p:blipFill>
          <a:blip r:embed="rId2"/>
          <a:stretch>
            <a:fillRect/>
          </a:stretch>
        </p:blipFill>
        <p:spPr>
          <a:xfrm>
            <a:off x="2083443" y="755820"/>
            <a:ext cx="8437944" cy="5353641"/>
          </a:xfrm>
          <a:prstGeom prst="rect">
            <a:avLst/>
          </a:prstGeom>
        </p:spPr>
      </p:pic>
      <p:sp>
        <p:nvSpPr>
          <p:cNvPr id="3" name="Footer Placeholder 3">
            <a:extLst>
              <a:ext uri="{FF2B5EF4-FFF2-40B4-BE49-F238E27FC236}">
                <a16:creationId xmlns:a16="http://schemas.microsoft.com/office/drawing/2014/main" id="{4E1F66FC-6654-49D2-B772-A9432BEED43B}"/>
              </a:ext>
            </a:extLst>
          </p:cNvPr>
          <p:cNvSpPr>
            <a:spLocks noGrp="1"/>
          </p:cNvSpPr>
          <p:nvPr>
            <p:ph type="ftr" sz="quarter" idx="11"/>
          </p:nvPr>
        </p:nvSpPr>
        <p:spPr>
          <a:xfrm>
            <a:off x="74318" y="6561668"/>
            <a:ext cx="7305900" cy="279400"/>
          </a:xfrm>
        </p:spPr>
        <p:txBody>
          <a:bodyPr/>
          <a:lstStyle/>
          <a:p>
            <a:r>
              <a:rPr lang="en-US" dirty="0"/>
              <a:t>FairVega Translations 2020</a:t>
            </a:r>
          </a:p>
        </p:txBody>
      </p:sp>
    </p:spTree>
    <p:extLst>
      <p:ext uri="{BB962C8B-B14F-4D97-AF65-F5344CB8AC3E}">
        <p14:creationId xmlns:p14="http://schemas.microsoft.com/office/powerpoint/2010/main" val="1399462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4919-B103-4FEA-AE57-07D2ADBF7EBB}"/>
              </a:ext>
            </a:extLst>
          </p:cNvPr>
          <p:cNvSpPr>
            <a:spLocks noGrp="1"/>
          </p:cNvSpPr>
          <p:nvPr>
            <p:ph type="title"/>
          </p:nvPr>
        </p:nvSpPr>
        <p:spPr/>
        <p:txBody>
          <a:bodyPr/>
          <a:lstStyle/>
          <a:p>
            <a:r>
              <a:rPr lang="en-US" b="0" i="0" dirty="0">
                <a:solidFill>
                  <a:srgbClr val="050505"/>
                </a:solidFill>
                <a:effectLst/>
                <a:latin typeface="Segoe UI Historic" panose="020B0502040204020203" pitchFamily="34" charset="0"/>
              </a:rPr>
              <a:t>If something in translation looks weird, ask whether it's the same kind of weird in the original.</a:t>
            </a:r>
            <a:endParaRPr lang="en-US" dirty="0"/>
          </a:p>
        </p:txBody>
      </p:sp>
      <p:sp>
        <p:nvSpPr>
          <p:cNvPr id="4" name="Text Placeholder 3">
            <a:extLst>
              <a:ext uri="{FF2B5EF4-FFF2-40B4-BE49-F238E27FC236}">
                <a16:creationId xmlns:a16="http://schemas.microsoft.com/office/drawing/2014/main" id="{B931121A-FEBF-4BBF-AE29-CA4CAB5547B5}"/>
              </a:ext>
            </a:extLst>
          </p:cNvPr>
          <p:cNvSpPr>
            <a:spLocks noGrp="1"/>
          </p:cNvSpPr>
          <p:nvPr>
            <p:ph type="body" idx="1"/>
          </p:nvPr>
        </p:nvSpPr>
        <p:spPr/>
        <p:txBody>
          <a:bodyPr/>
          <a:lstStyle/>
          <a:p>
            <a:pPr algn="r"/>
            <a:r>
              <a:rPr lang="en-US" sz="2400" dirty="0"/>
              <a:t>-Dmitry M.</a:t>
            </a:r>
            <a:endParaRPr lang="en-US" dirty="0"/>
          </a:p>
        </p:txBody>
      </p:sp>
      <p:sp>
        <p:nvSpPr>
          <p:cNvPr id="5" name="Footer Placeholder 4">
            <a:extLst>
              <a:ext uri="{FF2B5EF4-FFF2-40B4-BE49-F238E27FC236}">
                <a16:creationId xmlns:a16="http://schemas.microsoft.com/office/drawing/2014/main" id="{ADBC4E16-8CFD-4180-82E5-AC56D23035C4}"/>
              </a:ext>
            </a:extLst>
          </p:cNvPr>
          <p:cNvSpPr>
            <a:spLocks noGrp="1"/>
          </p:cNvSpPr>
          <p:nvPr>
            <p:ph type="ftr" sz="quarter" idx="11"/>
          </p:nvPr>
        </p:nvSpPr>
        <p:spPr>
          <a:xfrm>
            <a:off x="61122" y="6533772"/>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t>FairVega Translations 2020</a:t>
            </a:r>
          </a:p>
        </p:txBody>
      </p:sp>
    </p:spTree>
    <p:extLst>
      <p:ext uri="{BB962C8B-B14F-4D97-AF65-F5344CB8AC3E}">
        <p14:creationId xmlns:p14="http://schemas.microsoft.com/office/powerpoint/2010/main" val="1551184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4919-B103-4FEA-AE57-07D2ADBF7EBB}"/>
              </a:ext>
            </a:extLst>
          </p:cNvPr>
          <p:cNvSpPr>
            <a:spLocks noGrp="1"/>
          </p:cNvSpPr>
          <p:nvPr>
            <p:ph type="title"/>
          </p:nvPr>
        </p:nvSpPr>
        <p:spPr/>
        <p:txBody>
          <a:bodyPr/>
          <a:lstStyle/>
          <a:p>
            <a:r>
              <a:rPr lang="en-US" dirty="0">
                <a:solidFill>
                  <a:srgbClr val="050505"/>
                </a:solidFill>
                <a:latin typeface="Segoe UI Historic" panose="020B0502040204020203" pitchFamily="34" charset="0"/>
              </a:rPr>
              <a:t>Ask ‘what is happening here?’ rather than ‘what does the original say?’</a:t>
            </a:r>
            <a:endParaRPr lang="en-US" dirty="0"/>
          </a:p>
        </p:txBody>
      </p:sp>
      <p:sp>
        <p:nvSpPr>
          <p:cNvPr id="4" name="Text Placeholder 3">
            <a:extLst>
              <a:ext uri="{FF2B5EF4-FFF2-40B4-BE49-F238E27FC236}">
                <a16:creationId xmlns:a16="http://schemas.microsoft.com/office/drawing/2014/main" id="{B931121A-FEBF-4BBF-AE29-CA4CAB5547B5}"/>
              </a:ext>
            </a:extLst>
          </p:cNvPr>
          <p:cNvSpPr>
            <a:spLocks noGrp="1"/>
          </p:cNvSpPr>
          <p:nvPr>
            <p:ph type="body" idx="1"/>
          </p:nvPr>
        </p:nvSpPr>
        <p:spPr/>
        <p:txBody>
          <a:bodyPr/>
          <a:lstStyle/>
          <a:p>
            <a:pPr algn="r"/>
            <a:r>
              <a:rPr lang="en-US" sz="2400" dirty="0"/>
              <a:t>-Paula G.</a:t>
            </a:r>
            <a:endParaRPr lang="en-US" dirty="0"/>
          </a:p>
        </p:txBody>
      </p:sp>
      <p:sp>
        <p:nvSpPr>
          <p:cNvPr id="5" name="Footer Placeholder 4">
            <a:extLst>
              <a:ext uri="{FF2B5EF4-FFF2-40B4-BE49-F238E27FC236}">
                <a16:creationId xmlns:a16="http://schemas.microsoft.com/office/drawing/2014/main" id="{C2016765-5C5D-4684-B9CB-C904E12DF6FD}"/>
              </a:ext>
            </a:extLst>
          </p:cNvPr>
          <p:cNvSpPr>
            <a:spLocks noGrp="1"/>
          </p:cNvSpPr>
          <p:nvPr>
            <p:ph type="ftr" sz="quarter" idx="11"/>
          </p:nvPr>
        </p:nvSpPr>
        <p:spPr>
          <a:xfrm>
            <a:off x="61122" y="6533772"/>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t>FairVega Translations 2020</a:t>
            </a:r>
          </a:p>
        </p:txBody>
      </p:sp>
    </p:spTree>
    <p:extLst>
      <p:ext uri="{BB962C8B-B14F-4D97-AF65-F5344CB8AC3E}">
        <p14:creationId xmlns:p14="http://schemas.microsoft.com/office/powerpoint/2010/main" val="2178169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D18659-7BFC-4318-93B7-7C6521DFA4F1}"/>
              </a:ext>
            </a:extLst>
          </p:cNvPr>
          <p:cNvSpPr>
            <a:spLocks noGrp="1"/>
          </p:cNvSpPr>
          <p:nvPr>
            <p:ph type="title"/>
          </p:nvPr>
        </p:nvSpPr>
        <p:spPr>
          <a:xfrm>
            <a:off x="1295402" y="691186"/>
            <a:ext cx="9601196" cy="661473"/>
          </a:xfrm>
        </p:spPr>
        <p:txBody>
          <a:bodyPr>
            <a:normAutofit fontScale="90000"/>
          </a:bodyPr>
          <a:lstStyle/>
          <a:p>
            <a:r>
              <a:rPr lang="en-US" dirty="0"/>
              <a:t>Good “what’s happening?” comments</a:t>
            </a:r>
          </a:p>
        </p:txBody>
      </p:sp>
      <p:pic>
        <p:nvPicPr>
          <p:cNvPr id="12" name="Content Placeholder 11">
            <a:extLst>
              <a:ext uri="{FF2B5EF4-FFF2-40B4-BE49-F238E27FC236}">
                <a16:creationId xmlns:a16="http://schemas.microsoft.com/office/drawing/2014/main" id="{68A99DD9-929B-4C93-89A4-3DD1F89ADB6A}"/>
              </a:ext>
            </a:extLst>
          </p:cNvPr>
          <p:cNvPicPr>
            <a:picLocks noGrp="1" noChangeAspect="1"/>
          </p:cNvPicPr>
          <p:nvPr>
            <p:ph idx="1"/>
          </p:nvPr>
        </p:nvPicPr>
        <p:blipFill>
          <a:blip r:embed="rId2"/>
          <a:stretch>
            <a:fillRect/>
          </a:stretch>
        </p:blipFill>
        <p:spPr>
          <a:xfrm>
            <a:off x="94425" y="2036618"/>
            <a:ext cx="12003150" cy="3170861"/>
          </a:xfrm>
          <a:ln>
            <a:solidFill>
              <a:schemeClr val="accent1"/>
            </a:solidFill>
          </a:ln>
        </p:spPr>
      </p:pic>
      <p:sp>
        <p:nvSpPr>
          <p:cNvPr id="4" name="Footer Placeholder 4">
            <a:extLst>
              <a:ext uri="{FF2B5EF4-FFF2-40B4-BE49-F238E27FC236}">
                <a16:creationId xmlns:a16="http://schemas.microsoft.com/office/drawing/2014/main" id="{C2EDE44A-76D5-4F94-ADFF-D3B42A311139}"/>
              </a:ext>
            </a:extLst>
          </p:cNvPr>
          <p:cNvSpPr>
            <a:spLocks noGrp="1"/>
          </p:cNvSpPr>
          <p:nvPr>
            <p:ph type="ftr" sz="quarter" idx="11"/>
          </p:nvPr>
        </p:nvSpPr>
        <p:spPr>
          <a:xfrm>
            <a:off x="72697" y="6545347"/>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t>FairVega Translations 2020</a:t>
            </a:r>
          </a:p>
        </p:txBody>
      </p:sp>
    </p:spTree>
    <p:extLst>
      <p:ext uri="{BB962C8B-B14F-4D97-AF65-F5344CB8AC3E}">
        <p14:creationId xmlns:p14="http://schemas.microsoft.com/office/powerpoint/2010/main" val="1121288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C676-E9BF-48EC-ACA7-DC85E1D90A3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2C74A1B-0100-4D37-8615-A77CBA1244F2}"/>
              </a:ext>
            </a:extLst>
          </p:cNvPr>
          <p:cNvSpPr>
            <a:spLocks noGrp="1"/>
          </p:cNvSpPr>
          <p:nvPr>
            <p:ph idx="1"/>
          </p:nvPr>
        </p:nvSpPr>
        <p:spPr>
          <a:xfrm>
            <a:off x="5418668" y="982132"/>
            <a:ext cx="5469466" cy="3682466"/>
          </a:xfrm>
        </p:spPr>
        <p:txBody>
          <a:bodyPr>
            <a:normAutofit/>
          </a:bodyPr>
          <a:lstStyle/>
          <a:p>
            <a:pPr marL="0" indent="0">
              <a:buNone/>
            </a:pPr>
            <a:r>
              <a:rPr lang="en-US" sz="3600" dirty="0"/>
              <a:t>Blame the original...</a:t>
            </a:r>
          </a:p>
          <a:p>
            <a:pPr marL="0" indent="0">
              <a:buNone/>
            </a:pPr>
            <a:endParaRPr lang="en-US" sz="3600" dirty="0"/>
          </a:p>
          <a:p>
            <a:pPr marL="0" indent="0">
              <a:buNone/>
            </a:pPr>
            <a:r>
              <a:rPr lang="en-US" sz="3600" dirty="0"/>
              <a:t>...but don’t let us off the hook.</a:t>
            </a:r>
          </a:p>
        </p:txBody>
      </p:sp>
      <p:sp>
        <p:nvSpPr>
          <p:cNvPr id="4" name="Text Placeholder 3">
            <a:extLst>
              <a:ext uri="{FF2B5EF4-FFF2-40B4-BE49-F238E27FC236}">
                <a16:creationId xmlns:a16="http://schemas.microsoft.com/office/drawing/2014/main" id="{13EE3B77-3684-4F0C-AF6D-29445922577F}"/>
              </a:ext>
            </a:extLst>
          </p:cNvPr>
          <p:cNvSpPr>
            <a:spLocks noGrp="1"/>
          </p:cNvSpPr>
          <p:nvPr>
            <p:ph type="body" sz="half" idx="2"/>
          </p:nvPr>
        </p:nvSpPr>
        <p:spPr/>
        <p:txBody>
          <a:bodyPr/>
          <a:lstStyle/>
          <a:p>
            <a:endParaRPr lang="en-US"/>
          </a:p>
        </p:txBody>
      </p:sp>
      <p:sp>
        <p:nvSpPr>
          <p:cNvPr id="6" name="Footer Placeholder 3">
            <a:extLst>
              <a:ext uri="{FF2B5EF4-FFF2-40B4-BE49-F238E27FC236}">
                <a16:creationId xmlns:a16="http://schemas.microsoft.com/office/drawing/2014/main" id="{E1672583-F09B-4458-BA8F-75BCCBAE3038}"/>
              </a:ext>
            </a:extLst>
          </p:cNvPr>
          <p:cNvSpPr>
            <a:spLocks noGrp="1"/>
          </p:cNvSpPr>
          <p:nvPr>
            <p:ph type="ftr" sz="quarter" idx="11"/>
          </p:nvPr>
        </p:nvSpPr>
        <p:spPr>
          <a:xfrm>
            <a:off x="74318" y="6561668"/>
            <a:ext cx="7305900" cy="279400"/>
          </a:xfrm>
        </p:spPr>
        <p:txBody>
          <a:bodyPr/>
          <a:lstStyle/>
          <a:p>
            <a:r>
              <a:rPr lang="en-US" dirty="0"/>
              <a:t>FairVega Translations 2020</a:t>
            </a:r>
          </a:p>
        </p:txBody>
      </p:sp>
      <p:sp>
        <p:nvSpPr>
          <p:cNvPr id="5" name="Arrow: Right 4">
            <a:extLst>
              <a:ext uri="{FF2B5EF4-FFF2-40B4-BE49-F238E27FC236}">
                <a16:creationId xmlns:a16="http://schemas.microsoft.com/office/drawing/2014/main" id="{485CD7AB-9272-4E26-8E0A-A221B9AB910F}"/>
              </a:ext>
            </a:extLst>
          </p:cNvPr>
          <p:cNvSpPr/>
          <p:nvPr/>
        </p:nvSpPr>
        <p:spPr>
          <a:xfrm>
            <a:off x="1412110" y="1655181"/>
            <a:ext cx="3600155" cy="2438404"/>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p>
        </p:txBody>
      </p:sp>
      <p:pic>
        <p:nvPicPr>
          <p:cNvPr id="10" name="Picture 9" descr="A picture containing drawing&#10;&#10;Description automatically generated">
            <a:extLst>
              <a:ext uri="{FF2B5EF4-FFF2-40B4-BE49-F238E27FC236}">
                <a16:creationId xmlns:a16="http://schemas.microsoft.com/office/drawing/2014/main" id="{EFB017DF-20F6-4C56-91B9-626F3AC71EE6}"/>
              </a:ext>
            </a:extLst>
          </p:cNvPr>
          <p:cNvPicPr>
            <a:picLocks noChangeAspect="1"/>
          </p:cNvPicPr>
          <p:nvPr/>
        </p:nvPicPr>
        <p:blipFill>
          <a:blip r:embed="rId2"/>
          <a:stretch>
            <a:fillRect/>
          </a:stretch>
        </p:blipFill>
        <p:spPr>
          <a:xfrm>
            <a:off x="8866208" y="3727820"/>
            <a:ext cx="2151560" cy="2433641"/>
          </a:xfrm>
          <a:prstGeom prst="rect">
            <a:avLst/>
          </a:prstGeom>
        </p:spPr>
      </p:pic>
    </p:spTree>
    <p:extLst>
      <p:ext uri="{BB962C8B-B14F-4D97-AF65-F5344CB8AC3E}">
        <p14:creationId xmlns:p14="http://schemas.microsoft.com/office/powerpoint/2010/main" val="161869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p:nvPr/>
        </p:nvSpPr>
        <p:spPr>
          <a:xfrm>
            <a:off x="0" y="2177143"/>
            <a:ext cx="12192000" cy="4680856"/>
          </a:xfrm>
          <a:prstGeom prst="rect">
            <a:avLst/>
          </a:prstGeom>
          <a:blipFill rotWithShape="1">
            <a:blip r:embed="rId3">
              <a:alphaModFix/>
            </a:blip>
            <a:tile tx="0" ty="0" sx="80000" sy="8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5" name="Google Shape;105;p3"/>
          <p:cNvPicPr preferRelativeResize="0"/>
          <p:nvPr/>
        </p:nvPicPr>
        <p:blipFill rotWithShape="1">
          <a:blip r:embed="rId4">
            <a:alphaModFix/>
          </a:blip>
          <a:srcRect b="25926"/>
          <a:stretch/>
        </p:blipFill>
        <p:spPr>
          <a:xfrm>
            <a:off x="567637" y="739019"/>
            <a:ext cx="5238750" cy="1227666"/>
          </a:xfrm>
          <a:prstGeom prst="rect">
            <a:avLst/>
          </a:prstGeom>
          <a:noFill/>
          <a:ln>
            <a:noFill/>
          </a:ln>
        </p:spPr>
      </p:pic>
      <p:sp>
        <p:nvSpPr>
          <p:cNvPr id="106" name="Google Shape;106;p3"/>
          <p:cNvSpPr txBox="1">
            <a:spLocks noGrp="1"/>
          </p:cNvSpPr>
          <p:nvPr>
            <p:ph idx="1"/>
          </p:nvPr>
        </p:nvSpPr>
        <p:spPr>
          <a:xfrm>
            <a:off x="1748588" y="2499390"/>
            <a:ext cx="9605211"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600"/>
              <a:buNone/>
            </a:pPr>
            <a:r>
              <a:rPr lang="en-US" sz="2600" b="1">
                <a:latin typeface="Helvetica Neue"/>
                <a:ea typeface="Helvetica Neue"/>
                <a:cs typeface="Helvetica Neue"/>
                <a:sym typeface="Helvetica Neue"/>
              </a:rPr>
              <a:t>Tonight’s topic: Editing and Translation</a:t>
            </a:r>
            <a:endParaRPr/>
          </a:p>
          <a:p>
            <a:pPr marL="0" lvl="0" indent="0" algn="l" rtl="0">
              <a:lnSpc>
                <a:spcPct val="100000"/>
              </a:lnSpc>
              <a:spcBef>
                <a:spcPts val="1000"/>
              </a:spcBef>
              <a:spcAft>
                <a:spcPts val="0"/>
              </a:spcAft>
              <a:buClr>
                <a:schemeClr val="dk1"/>
              </a:buClr>
              <a:buSzPts val="1400"/>
              <a:buNone/>
            </a:pPr>
            <a:r>
              <a:rPr lang="en-US" sz="1400" b="0" i="0">
                <a:latin typeface="Arial"/>
                <a:ea typeface="Arial"/>
                <a:cs typeface="Arial"/>
                <a:sym typeface="Arial"/>
              </a:rPr>
              <a:t>Texts translated from another language present a special challenge to editors. A poor translation can sound awkward - but what if the language is supposed to be strange? How much are editors “allowed” to fix a translation? What if you don’t know the source language? How can you edit a translation while respecting the original? This presentation will help you navigate these tricky questions. Professional translator Shelley Fairweather-Vega will share the inside story of how translation works and why, and provide you the insight you need to edit translations effectively and with confidence. </a:t>
            </a:r>
            <a:endParaRPr/>
          </a:p>
          <a:p>
            <a:pPr marL="0" lvl="0" indent="0" algn="l" rtl="0">
              <a:lnSpc>
                <a:spcPct val="100000"/>
              </a:lnSpc>
              <a:spcBef>
                <a:spcPts val="1000"/>
              </a:spcBef>
              <a:spcAft>
                <a:spcPts val="0"/>
              </a:spcAft>
              <a:buClr>
                <a:schemeClr val="dk1"/>
              </a:buClr>
              <a:buSzPts val="2600"/>
              <a:buNone/>
            </a:pPr>
            <a:r>
              <a:rPr lang="en-US" sz="2600" b="1">
                <a:latin typeface="Helvetica Neue"/>
                <a:ea typeface="Helvetica Neue"/>
                <a:cs typeface="Helvetica Neue"/>
                <a:sym typeface="Helvetica Neue"/>
              </a:rPr>
              <a:t>Introducing: Shelley Fairweather-Vega</a:t>
            </a:r>
            <a:endParaRPr/>
          </a:p>
          <a:p>
            <a:pPr marL="0" lvl="0" indent="0" algn="l" rtl="0">
              <a:lnSpc>
                <a:spcPct val="90000"/>
              </a:lnSpc>
              <a:spcBef>
                <a:spcPts val="1000"/>
              </a:spcBef>
              <a:spcAft>
                <a:spcPts val="0"/>
              </a:spcAft>
              <a:buClr>
                <a:schemeClr val="dk1"/>
              </a:buClr>
              <a:buSzPts val="1400"/>
              <a:buNone/>
            </a:pPr>
            <a:r>
              <a:rPr lang="en-US" sz="1400" b="0" i="0">
                <a:latin typeface="Arial"/>
                <a:ea typeface="Arial"/>
                <a:cs typeface="Arial"/>
                <a:sym typeface="Arial"/>
              </a:rPr>
              <a:t>Shelley Fairweather-Vega is a freelance translator (and editor of translations) working mainly from Russian to English. She is a member of the American Translators Association and the American Literary Translators Association, and the president of the Northwest Translators and Interpreters Society. Her translations have been edited and published by AmazonCrossing, Tilted Axis Press, Syracuse University Press, and several scholarly and literary journals. Learn more at </a:t>
            </a:r>
            <a:r>
              <a:rPr lang="en-US" sz="1400" b="0" i="0" u="sng" strike="noStrike">
                <a:solidFill>
                  <a:schemeClr val="hlink"/>
                </a:solidFill>
                <a:latin typeface="Arial"/>
                <a:ea typeface="Arial"/>
                <a:cs typeface="Arial"/>
                <a:sym typeface="Arial"/>
                <a:hlinkClick r:id="rId5"/>
              </a:rPr>
              <a:t>www.fairvega.com</a:t>
            </a:r>
            <a:r>
              <a:rPr lang="en-US" sz="1400" b="0" i="0">
                <a:latin typeface="Arial"/>
                <a:ea typeface="Arial"/>
                <a:cs typeface="Arial"/>
                <a:sym typeface="Arial"/>
              </a:rPr>
              <a:t>.  </a:t>
            </a:r>
            <a:endParaRPr/>
          </a:p>
          <a:p>
            <a:pPr marL="0" lvl="0" indent="0" algn="r" rtl="0">
              <a:lnSpc>
                <a:spcPct val="150000"/>
              </a:lnSpc>
              <a:spcBef>
                <a:spcPts val="2400"/>
              </a:spcBef>
              <a:spcAft>
                <a:spcPts val="0"/>
              </a:spcAft>
              <a:buClr>
                <a:schemeClr val="dk1"/>
              </a:buClr>
              <a:buSzPts val="2000"/>
              <a:buNone/>
            </a:pPr>
            <a:r>
              <a:rPr lang="en-US" sz="2000">
                <a:latin typeface="Helvetica Neue"/>
                <a:ea typeface="Helvetica Neue"/>
                <a:cs typeface="Helvetica Neue"/>
                <a:sym typeface="Helvetica Neue"/>
              </a:rPr>
              <a:t>July 13, 2020</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C676-E9BF-48EC-ACA7-DC85E1D90A3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2C74A1B-0100-4D37-8615-A77CBA1244F2}"/>
              </a:ext>
            </a:extLst>
          </p:cNvPr>
          <p:cNvSpPr>
            <a:spLocks noGrp="1"/>
          </p:cNvSpPr>
          <p:nvPr>
            <p:ph idx="1"/>
          </p:nvPr>
        </p:nvSpPr>
        <p:spPr/>
        <p:txBody>
          <a:bodyPr/>
          <a:lstStyle/>
          <a:p>
            <a:pPr marL="0" indent="0">
              <a:buNone/>
            </a:pPr>
            <a:r>
              <a:rPr lang="en-US" sz="3600" dirty="0"/>
              <a:t>Translators are writers.</a:t>
            </a:r>
          </a:p>
          <a:p>
            <a:pPr marL="0" indent="0">
              <a:buNone/>
            </a:pPr>
            <a:endParaRPr lang="en-US" dirty="0"/>
          </a:p>
        </p:txBody>
      </p:sp>
      <p:sp>
        <p:nvSpPr>
          <p:cNvPr id="4" name="Text Placeholder 3">
            <a:extLst>
              <a:ext uri="{FF2B5EF4-FFF2-40B4-BE49-F238E27FC236}">
                <a16:creationId xmlns:a16="http://schemas.microsoft.com/office/drawing/2014/main" id="{13EE3B77-3684-4F0C-AF6D-29445922577F}"/>
              </a:ext>
            </a:extLst>
          </p:cNvPr>
          <p:cNvSpPr>
            <a:spLocks noGrp="1"/>
          </p:cNvSpPr>
          <p:nvPr>
            <p:ph type="body" sz="half" idx="2"/>
          </p:nvPr>
        </p:nvSpPr>
        <p:spPr/>
        <p:txBody>
          <a:bodyPr/>
          <a:lstStyle/>
          <a:p>
            <a:endParaRPr lang="en-US"/>
          </a:p>
        </p:txBody>
      </p:sp>
      <p:sp>
        <p:nvSpPr>
          <p:cNvPr id="6" name="Footer Placeholder 3">
            <a:extLst>
              <a:ext uri="{FF2B5EF4-FFF2-40B4-BE49-F238E27FC236}">
                <a16:creationId xmlns:a16="http://schemas.microsoft.com/office/drawing/2014/main" id="{1D232DE2-2717-4399-8078-66E0517803DA}"/>
              </a:ext>
            </a:extLst>
          </p:cNvPr>
          <p:cNvSpPr>
            <a:spLocks noGrp="1"/>
          </p:cNvSpPr>
          <p:nvPr>
            <p:ph type="ftr" sz="quarter" idx="11"/>
          </p:nvPr>
        </p:nvSpPr>
        <p:spPr>
          <a:xfrm>
            <a:off x="74318" y="6561668"/>
            <a:ext cx="7305900" cy="279400"/>
          </a:xfrm>
        </p:spPr>
        <p:txBody>
          <a:bodyPr/>
          <a:lstStyle/>
          <a:p>
            <a:r>
              <a:rPr lang="en-US" dirty="0"/>
              <a:t>FairVega Translations 2020</a:t>
            </a:r>
          </a:p>
        </p:txBody>
      </p:sp>
      <p:sp>
        <p:nvSpPr>
          <p:cNvPr id="5" name="Arrow: Right 4">
            <a:extLst>
              <a:ext uri="{FF2B5EF4-FFF2-40B4-BE49-F238E27FC236}">
                <a16:creationId xmlns:a16="http://schemas.microsoft.com/office/drawing/2014/main" id="{485CD7AB-9272-4E26-8E0A-A221B9AB910F}"/>
              </a:ext>
            </a:extLst>
          </p:cNvPr>
          <p:cNvSpPr/>
          <p:nvPr/>
        </p:nvSpPr>
        <p:spPr>
          <a:xfrm>
            <a:off x="1412111" y="1666756"/>
            <a:ext cx="3600155" cy="2438404"/>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5</a:t>
            </a:r>
          </a:p>
        </p:txBody>
      </p:sp>
    </p:spTree>
    <p:extLst>
      <p:ext uri="{BB962C8B-B14F-4D97-AF65-F5344CB8AC3E}">
        <p14:creationId xmlns:p14="http://schemas.microsoft.com/office/powerpoint/2010/main" val="3148166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FADA-1D2B-4E25-8FF5-553A917690EF}"/>
              </a:ext>
            </a:extLst>
          </p:cNvPr>
          <p:cNvSpPr>
            <a:spLocks noGrp="1"/>
          </p:cNvSpPr>
          <p:nvPr>
            <p:ph type="title"/>
          </p:nvPr>
        </p:nvSpPr>
        <p:spPr/>
        <p:txBody>
          <a:bodyPr/>
          <a:lstStyle/>
          <a:p>
            <a:r>
              <a:rPr lang="en-US" dirty="0"/>
              <a:t>Translators as creative professionals</a:t>
            </a:r>
          </a:p>
        </p:txBody>
      </p:sp>
      <p:sp>
        <p:nvSpPr>
          <p:cNvPr id="3" name="Content Placeholder 2">
            <a:extLst>
              <a:ext uri="{FF2B5EF4-FFF2-40B4-BE49-F238E27FC236}">
                <a16:creationId xmlns:a16="http://schemas.microsoft.com/office/drawing/2014/main" id="{62799F6B-B3FA-4265-ABE7-2241E2DCD0FE}"/>
              </a:ext>
            </a:extLst>
          </p:cNvPr>
          <p:cNvSpPr>
            <a:spLocks noGrp="1"/>
          </p:cNvSpPr>
          <p:nvPr>
            <p:ph idx="1"/>
          </p:nvPr>
        </p:nvSpPr>
        <p:spPr/>
        <p:txBody>
          <a:bodyPr/>
          <a:lstStyle/>
          <a:p>
            <a:r>
              <a:rPr lang="en-US" dirty="0"/>
              <a:t>Work under deadline pressure</a:t>
            </a:r>
          </a:p>
          <a:p>
            <a:r>
              <a:rPr lang="en-US" dirty="0"/>
              <a:t>Are subject matter experts</a:t>
            </a:r>
          </a:p>
          <a:p>
            <a:r>
              <a:rPr lang="en-US" dirty="0"/>
              <a:t>Consider style, substance, pace, voice, audience, purpose of each text</a:t>
            </a:r>
          </a:p>
          <a:p>
            <a:r>
              <a:rPr lang="en-US" dirty="0"/>
              <a:t>Weigh readability and artistry</a:t>
            </a:r>
          </a:p>
        </p:txBody>
      </p:sp>
      <p:sp>
        <p:nvSpPr>
          <p:cNvPr id="4" name="Footer Placeholder 3">
            <a:extLst>
              <a:ext uri="{FF2B5EF4-FFF2-40B4-BE49-F238E27FC236}">
                <a16:creationId xmlns:a16="http://schemas.microsoft.com/office/drawing/2014/main" id="{B9D4C844-B5A8-40D4-B8CA-61E47CB4955F}"/>
              </a:ext>
            </a:extLst>
          </p:cNvPr>
          <p:cNvSpPr>
            <a:spLocks noGrp="1"/>
          </p:cNvSpPr>
          <p:nvPr>
            <p:ph type="ftr" sz="quarter" idx="11"/>
          </p:nvPr>
        </p:nvSpPr>
        <p:spPr>
          <a:xfrm>
            <a:off x="68482" y="6547736"/>
            <a:ext cx="7305900" cy="279400"/>
          </a:xfrm>
        </p:spPr>
        <p:txBody>
          <a:bodyPr/>
          <a:lstStyle/>
          <a:p>
            <a:r>
              <a:rPr lang="en-US" dirty="0"/>
              <a:t>FairVega Translations 2020</a:t>
            </a:r>
          </a:p>
        </p:txBody>
      </p:sp>
    </p:spTree>
    <p:extLst>
      <p:ext uri="{BB962C8B-B14F-4D97-AF65-F5344CB8AC3E}">
        <p14:creationId xmlns:p14="http://schemas.microsoft.com/office/powerpoint/2010/main" val="3579331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75E30-BA34-4E27-903C-DDFBA12EAB2A}"/>
              </a:ext>
            </a:extLst>
          </p:cNvPr>
          <p:cNvSpPr>
            <a:spLocks noGrp="1"/>
          </p:cNvSpPr>
          <p:nvPr>
            <p:ph type="title"/>
          </p:nvPr>
        </p:nvSpPr>
        <p:spPr>
          <a:xfrm>
            <a:off x="1295402" y="982132"/>
            <a:ext cx="9601196" cy="765645"/>
          </a:xfrm>
        </p:spPr>
        <p:txBody>
          <a:bodyPr/>
          <a:lstStyle/>
          <a:p>
            <a:r>
              <a:rPr lang="en-US" dirty="0"/>
              <a:t>An unhelpful question mark</a:t>
            </a:r>
          </a:p>
        </p:txBody>
      </p:sp>
      <p:pic>
        <p:nvPicPr>
          <p:cNvPr id="5" name="Content Placeholder 4">
            <a:extLst>
              <a:ext uri="{FF2B5EF4-FFF2-40B4-BE49-F238E27FC236}">
                <a16:creationId xmlns:a16="http://schemas.microsoft.com/office/drawing/2014/main" id="{688A03CA-C8A9-4FD2-ABBB-8A85139A5437}"/>
              </a:ext>
            </a:extLst>
          </p:cNvPr>
          <p:cNvPicPr>
            <a:picLocks noGrp="1" noChangeAspect="1"/>
          </p:cNvPicPr>
          <p:nvPr>
            <p:ph idx="1"/>
          </p:nvPr>
        </p:nvPicPr>
        <p:blipFill>
          <a:blip r:embed="rId2"/>
          <a:stretch>
            <a:fillRect/>
          </a:stretch>
        </p:blipFill>
        <p:spPr>
          <a:xfrm>
            <a:off x="1683881" y="1738560"/>
            <a:ext cx="8600147" cy="4300074"/>
          </a:xfrm>
          <a:ln>
            <a:solidFill>
              <a:schemeClr val="accent1"/>
            </a:solidFill>
          </a:ln>
        </p:spPr>
      </p:pic>
      <p:sp>
        <p:nvSpPr>
          <p:cNvPr id="6" name="Footer Placeholder 3">
            <a:extLst>
              <a:ext uri="{FF2B5EF4-FFF2-40B4-BE49-F238E27FC236}">
                <a16:creationId xmlns:a16="http://schemas.microsoft.com/office/drawing/2014/main" id="{78AB15C4-CB82-47FF-AEDD-2D61E3615BBB}"/>
              </a:ext>
            </a:extLst>
          </p:cNvPr>
          <p:cNvSpPr>
            <a:spLocks noGrp="1"/>
          </p:cNvSpPr>
          <p:nvPr>
            <p:ph type="ftr" sz="quarter" idx="11"/>
          </p:nvPr>
        </p:nvSpPr>
        <p:spPr>
          <a:xfrm>
            <a:off x="74318" y="6561668"/>
            <a:ext cx="7305900" cy="279400"/>
          </a:xfrm>
        </p:spPr>
        <p:txBody>
          <a:bodyPr/>
          <a:lstStyle/>
          <a:p>
            <a:r>
              <a:rPr lang="en-US" dirty="0"/>
              <a:t>FairVega Translations 2020</a:t>
            </a:r>
          </a:p>
        </p:txBody>
      </p:sp>
      <p:sp>
        <p:nvSpPr>
          <p:cNvPr id="7" name="Rectangle: Rounded Corners 6">
            <a:extLst>
              <a:ext uri="{FF2B5EF4-FFF2-40B4-BE49-F238E27FC236}">
                <a16:creationId xmlns:a16="http://schemas.microsoft.com/office/drawing/2014/main" id="{DB25AD3F-6EF3-4C10-A2AE-019A89A928E4}"/>
              </a:ext>
            </a:extLst>
          </p:cNvPr>
          <p:cNvSpPr/>
          <p:nvPr/>
        </p:nvSpPr>
        <p:spPr>
          <a:xfrm>
            <a:off x="2610767" y="2707273"/>
            <a:ext cx="1400537" cy="16204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7C5CA72-FCF1-4D29-A51D-742BE0E267D5}"/>
              </a:ext>
            </a:extLst>
          </p:cNvPr>
          <p:cNvSpPr/>
          <p:nvPr/>
        </p:nvSpPr>
        <p:spPr>
          <a:xfrm>
            <a:off x="2610768" y="4758522"/>
            <a:ext cx="1400537" cy="16204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497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75E30-BA34-4E27-903C-DDFBA12EAB2A}"/>
              </a:ext>
            </a:extLst>
          </p:cNvPr>
          <p:cNvSpPr>
            <a:spLocks noGrp="1"/>
          </p:cNvSpPr>
          <p:nvPr>
            <p:ph type="title"/>
          </p:nvPr>
        </p:nvSpPr>
        <p:spPr>
          <a:xfrm>
            <a:off x="1295402" y="982132"/>
            <a:ext cx="9601196" cy="765645"/>
          </a:xfrm>
        </p:spPr>
        <p:txBody>
          <a:bodyPr/>
          <a:lstStyle/>
          <a:p>
            <a:r>
              <a:rPr lang="en-US" dirty="0"/>
              <a:t>An understanding comment</a:t>
            </a:r>
          </a:p>
        </p:txBody>
      </p:sp>
      <p:pic>
        <p:nvPicPr>
          <p:cNvPr id="10" name="Content Placeholder 9">
            <a:extLst>
              <a:ext uri="{FF2B5EF4-FFF2-40B4-BE49-F238E27FC236}">
                <a16:creationId xmlns:a16="http://schemas.microsoft.com/office/drawing/2014/main" id="{11309598-1DB5-4AA9-AF6F-6E41C1217DAD}"/>
              </a:ext>
            </a:extLst>
          </p:cNvPr>
          <p:cNvPicPr>
            <a:picLocks noGrp="1" noChangeAspect="1"/>
          </p:cNvPicPr>
          <p:nvPr>
            <p:ph idx="1"/>
          </p:nvPr>
        </p:nvPicPr>
        <p:blipFill>
          <a:blip r:embed="rId2"/>
          <a:stretch>
            <a:fillRect/>
          </a:stretch>
        </p:blipFill>
        <p:spPr>
          <a:xfrm>
            <a:off x="1307395" y="1832177"/>
            <a:ext cx="9638896" cy="2020524"/>
          </a:xfrm>
        </p:spPr>
      </p:pic>
      <p:sp>
        <p:nvSpPr>
          <p:cNvPr id="6" name="Footer Placeholder 3">
            <a:extLst>
              <a:ext uri="{FF2B5EF4-FFF2-40B4-BE49-F238E27FC236}">
                <a16:creationId xmlns:a16="http://schemas.microsoft.com/office/drawing/2014/main" id="{78AB15C4-CB82-47FF-AEDD-2D61E3615BBB}"/>
              </a:ext>
            </a:extLst>
          </p:cNvPr>
          <p:cNvSpPr>
            <a:spLocks noGrp="1"/>
          </p:cNvSpPr>
          <p:nvPr>
            <p:ph type="ftr" sz="quarter" idx="11"/>
          </p:nvPr>
        </p:nvSpPr>
        <p:spPr>
          <a:xfrm>
            <a:off x="74318" y="6561668"/>
            <a:ext cx="7305900" cy="279400"/>
          </a:xfrm>
        </p:spPr>
        <p:txBody>
          <a:bodyPr/>
          <a:lstStyle/>
          <a:p>
            <a:r>
              <a:rPr lang="en-US" dirty="0"/>
              <a:t>FairVega Translations 2020</a:t>
            </a:r>
          </a:p>
        </p:txBody>
      </p:sp>
      <p:pic>
        <p:nvPicPr>
          <p:cNvPr id="12" name="Picture 11">
            <a:extLst>
              <a:ext uri="{FF2B5EF4-FFF2-40B4-BE49-F238E27FC236}">
                <a16:creationId xmlns:a16="http://schemas.microsoft.com/office/drawing/2014/main" id="{DC371BDB-3435-48AF-96ED-CB5E4A3850B6}"/>
              </a:ext>
            </a:extLst>
          </p:cNvPr>
          <p:cNvPicPr>
            <a:picLocks noChangeAspect="1"/>
          </p:cNvPicPr>
          <p:nvPr/>
        </p:nvPicPr>
        <p:blipFill>
          <a:blip r:embed="rId3"/>
          <a:stretch>
            <a:fillRect/>
          </a:stretch>
        </p:blipFill>
        <p:spPr>
          <a:xfrm>
            <a:off x="1298360" y="3606798"/>
            <a:ext cx="9601195" cy="2387948"/>
          </a:xfrm>
          <a:prstGeom prst="rect">
            <a:avLst/>
          </a:prstGeom>
        </p:spPr>
      </p:pic>
      <p:sp>
        <p:nvSpPr>
          <p:cNvPr id="14" name="Rectangle: Rounded Corners 13">
            <a:extLst>
              <a:ext uri="{FF2B5EF4-FFF2-40B4-BE49-F238E27FC236}">
                <a16:creationId xmlns:a16="http://schemas.microsoft.com/office/drawing/2014/main" id="{587D3B4F-7457-4C89-9BFC-3A6BF34EEB60}"/>
              </a:ext>
            </a:extLst>
          </p:cNvPr>
          <p:cNvSpPr/>
          <p:nvPr/>
        </p:nvSpPr>
        <p:spPr>
          <a:xfrm>
            <a:off x="2159512" y="2918922"/>
            <a:ext cx="1640592" cy="21616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D7C3EB1-A4FB-474F-9E42-98670F6577FA}"/>
              </a:ext>
            </a:extLst>
          </p:cNvPr>
          <p:cNvSpPr/>
          <p:nvPr/>
        </p:nvSpPr>
        <p:spPr>
          <a:xfrm>
            <a:off x="2076385" y="5197906"/>
            <a:ext cx="1723719" cy="21724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DEADBA-64A2-4322-853C-509391ABC7CF}"/>
              </a:ext>
            </a:extLst>
          </p:cNvPr>
          <p:cNvSpPr/>
          <p:nvPr/>
        </p:nvSpPr>
        <p:spPr>
          <a:xfrm>
            <a:off x="1307395" y="1832177"/>
            <a:ext cx="9760408" cy="4162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Tree>
    <p:extLst>
      <p:ext uri="{BB962C8B-B14F-4D97-AF65-F5344CB8AC3E}">
        <p14:creationId xmlns:p14="http://schemas.microsoft.com/office/powerpoint/2010/main" val="3207402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C676-E9BF-48EC-ACA7-DC85E1D90A3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2C74A1B-0100-4D37-8615-A77CBA1244F2}"/>
              </a:ext>
            </a:extLst>
          </p:cNvPr>
          <p:cNvSpPr>
            <a:spLocks noGrp="1"/>
          </p:cNvSpPr>
          <p:nvPr>
            <p:ph idx="1"/>
          </p:nvPr>
        </p:nvSpPr>
        <p:spPr>
          <a:xfrm>
            <a:off x="5418668" y="982131"/>
            <a:ext cx="5469466" cy="4064431"/>
          </a:xfrm>
        </p:spPr>
        <p:txBody>
          <a:bodyPr/>
          <a:lstStyle/>
          <a:p>
            <a:pPr marL="0" indent="0">
              <a:buNone/>
            </a:pPr>
            <a:r>
              <a:rPr lang="en-US" sz="3600" dirty="0"/>
              <a:t>Translators are writers</a:t>
            </a:r>
          </a:p>
          <a:p>
            <a:pPr marL="0" indent="0">
              <a:buNone/>
            </a:pPr>
            <a:endParaRPr lang="en-US" sz="3600" dirty="0"/>
          </a:p>
          <a:p>
            <a:pPr marL="0" indent="0">
              <a:buNone/>
            </a:pPr>
            <a:r>
              <a:rPr lang="en-US" sz="3600" dirty="0"/>
              <a:t>...so treat us that way!</a:t>
            </a:r>
          </a:p>
          <a:p>
            <a:pPr marL="0" indent="0">
              <a:buNone/>
            </a:pPr>
            <a:endParaRPr lang="en-US" dirty="0"/>
          </a:p>
        </p:txBody>
      </p:sp>
      <p:sp>
        <p:nvSpPr>
          <p:cNvPr id="4" name="Text Placeholder 3">
            <a:extLst>
              <a:ext uri="{FF2B5EF4-FFF2-40B4-BE49-F238E27FC236}">
                <a16:creationId xmlns:a16="http://schemas.microsoft.com/office/drawing/2014/main" id="{13EE3B77-3684-4F0C-AF6D-29445922577F}"/>
              </a:ext>
            </a:extLst>
          </p:cNvPr>
          <p:cNvSpPr>
            <a:spLocks noGrp="1"/>
          </p:cNvSpPr>
          <p:nvPr>
            <p:ph type="body" sz="half" idx="2"/>
          </p:nvPr>
        </p:nvSpPr>
        <p:spPr/>
        <p:txBody>
          <a:bodyPr/>
          <a:lstStyle/>
          <a:p>
            <a:endParaRPr lang="en-US"/>
          </a:p>
        </p:txBody>
      </p:sp>
      <p:sp>
        <p:nvSpPr>
          <p:cNvPr id="6" name="Footer Placeholder 3">
            <a:extLst>
              <a:ext uri="{FF2B5EF4-FFF2-40B4-BE49-F238E27FC236}">
                <a16:creationId xmlns:a16="http://schemas.microsoft.com/office/drawing/2014/main" id="{1D232DE2-2717-4399-8078-66E0517803DA}"/>
              </a:ext>
            </a:extLst>
          </p:cNvPr>
          <p:cNvSpPr>
            <a:spLocks noGrp="1"/>
          </p:cNvSpPr>
          <p:nvPr>
            <p:ph type="ftr" sz="quarter" idx="11"/>
          </p:nvPr>
        </p:nvSpPr>
        <p:spPr>
          <a:xfrm>
            <a:off x="74318" y="6561668"/>
            <a:ext cx="7305900" cy="279400"/>
          </a:xfrm>
        </p:spPr>
        <p:txBody>
          <a:bodyPr/>
          <a:lstStyle/>
          <a:p>
            <a:r>
              <a:rPr lang="en-US" dirty="0"/>
              <a:t>FairVega Translations 2020</a:t>
            </a:r>
          </a:p>
        </p:txBody>
      </p:sp>
      <p:sp>
        <p:nvSpPr>
          <p:cNvPr id="5" name="Arrow: Right 4">
            <a:extLst>
              <a:ext uri="{FF2B5EF4-FFF2-40B4-BE49-F238E27FC236}">
                <a16:creationId xmlns:a16="http://schemas.microsoft.com/office/drawing/2014/main" id="{485CD7AB-9272-4E26-8E0A-A221B9AB910F}"/>
              </a:ext>
            </a:extLst>
          </p:cNvPr>
          <p:cNvSpPr/>
          <p:nvPr/>
        </p:nvSpPr>
        <p:spPr>
          <a:xfrm>
            <a:off x="1388962" y="1676398"/>
            <a:ext cx="3623304" cy="2438404"/>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5</a:t>
            </a:r>
          </a:p>
        </p:txBody>
      </p:sp>
      <p:pic>
        <p:nvPicPr>
          <p:cNvPr id="10" name="Picture 9" descr="A close up of a logo&#10;&#10;Description automatically generated">
            <a:extLst>
              <a:ext uri="{FF2B5EF4-FFF2-40B4-BE49-F238E27FC236}">
                <a16:creationId xmlns:a16="http://schemas.microsoft.com/office/drawing/2014/main" id="{BE416707-69F5-42E9-BBE9-9D73CA2DF2F3}"/>
              </a:ext>
            </a:extLst>
          </p:cNvPr>
          <p:cNvPicPr>
            <a:picLocks noChangeAspect="1"/>
          </p:cNvPicPr>
          <p:nvPr/>
        </p:nvPicPr>
        <p:blipFill>
          <a:blip r:embed="rId2"/>
          <a:stretch>
            <a:fillRect/>
          </a:stretch>
        </p:blipFill>
        <p:spPr>
          <a:xfrm>
            <a:off x="8544769" y="3843868"/>
            <a:ext cx="2857500" cy="2857500"/>
          </a:xfrm>
          <a:prstGeom prst="rect">
            <a:avLst/>
          </a:prstGeom>
        </p:spPr>
      </p:pic>
    </p:spTree>
    <p:extLst>
      <p:ext uri="{BB962C8B-B14F-4D97-AF65-F5344CB8AC3E}">
        <p14:creationId xmlns:p14="http://schemas.microsoft.com/office/powerpoint/2010/main" val="277977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74A1B-0100-4D37-8615-A77CBA1244F2}"/>
              </a:ext>
            </a:extLst>
          </p:cNvPr>
          <p:cNvSpPr>
            <a:spLocks noGrp="1"/>
          </p:cNvSpPr>
          <p:nvPr>
            <p:ph idx="1"/>
          </p:nvPr>
        </p:nvSpPr>
        <p:spPr/>
        <p:txBody>
          <a:bodyPr/>
          <a:lstStyle/>
          <a:p>
            <a:pPr marL="0" indent="0">
              <a:buNone/>
            </a:pPr>
            <a:r>
              <a:rPr lang="en-US" sz="3600" dirty="0"/>
              <a:t>Super bonus point...</a:t>
            </a:r>
          </a:p>
          <a:p>
            <a:pPr marL="0" indent="0">
              <a:buNone/>
            </a:pPr>
            <a:endParaRPr lang="en-US" sz="3600" dirty="0"/>
          </a:p>
          <a:p>
            <a:pPr marL="0" indent="0">
              <a:buNone/>
            </a:pPr>
            <a:r>
              <a:rPr lang="en-US" sz="3600" dirty="0"/>
              <a:t>We need each other.</a:t>
            </a:r>
          </a:p>
          <a:p>
            <a:pPr marL="0" indent="0">
              <a:buNone/>
            </a:pPr>
            <a:endParaRPr lang="en-US" dirty="0"/>
          </a:p>
        </p:txBody>
      </p:sp>
      <p:sp>
        <p:nvSpPr>
          <p:cNvPr id="6" name="Footer Placeholder 3">
            <a:extLst>
              <a:ext uri="{FF2B5EF4-FFF2-40B4-BE49-F238E27FC236}">
                <a16:creationId xmlns:a16="http://schemas.microsoft.com/office/drawing/2014/main" id="{1D232DE2-2717-4399-8078-66E0517803DA}"/>
              </a:ext>
            </a:extLst>
          </p:cNvPr>
          <p:cNvSpPr>
            <a:spLocks noGrp="1"/>
          </p:cNvSpPr>
          <p:nvPr>
            <p:ph type="ftr" sz="quarter" idx="11"/>
          </p:nvPr>
        </p:nvSpPr>
        <p:spPr>
          <a:xfrm>
            <a:off x="74318" y="6561668"/>
            <a:ext cx="7305900" cy="279400"/>
          </a:xfrm>
        </p:spPr>
        <p:txBody>
          <a:bodyPr/>
          <a:lstStyle/>
          <a:p>
            <a:r>
              <a:rPr lang="en-US" dirty="0"/>
              <a:t>FairVega Translations 2020</a:t>
            </a:r>
          </a:p>
        </p:txBody>
      </p:sp>
      <p:sp>
        <p:nvSpPr>
          <p:cNvPr id="5" name="Arrow: Right 4">
            <a:extLst>
              <a:ext uri="{FF2B5EF4-FFF2-40B4-BE49-F238E27FC236}">
                <a16:creationId xmlns:a16="http://schemas.microsoft.com/office/drawing/2014/main" id="{485CD7AB-9272-4E26-8E0A-A221B9AB910F}"/>
              </a:ext>
            </a:extLst>
          </p:cNvPr>
          <p:cNvSpPr/>
          <p:nvPr/>
        </p:nvSpPr>
        <p:spPr>
          <a:xfrm>
            <a:off x="1303866" y="1720069"/>
            <a:ext cx="3696397" cy="2438404"/>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6</a:t>
            </a:r>
          </a:p>
        </p:txBody>
      </p:sp>
      <p:pic>
        <p:nvPicPr>
          <p:cNvPr id="10" name="Picture 9" descr="High Five Bee">
            <a:extLst>
              <a:ext uri="{FF2B5EF4-FFF2-40B4-BE49-F238E27FC236}">
                <a16:creationId xmlns:a16="http://schemas.microsoft.com/office/drawing/2014/main" id="{CC87624A-5BDD-447F-A7DF-BE9918426E08}"/>
              </a:ext>
            </a:extLst>
          </p:cNvPr>
          <p:cNvPicPr>
            <a:picLocks noChangeAspect="1"/>
          </p:cNvPicPr>
          <p:nvPr/>
        </p:nvPicPr>
        <p:blipFill>
          <a:blip r:embed="rId2"/>
          <a:stretch>
            <a:fillRect/>
          </a:stretch>
        </p:blipFill>
        <p:spPr>
          <a:xfrm>
            <a:off x="8604812" y="3521597"/>
            <a:ext cx="3429000" cy="3429000"/>
          </a:xfrm>
          <a:prstGeom prst="rect">
            <a:avLst/>
          </a:prstGeom>
        </p:spPr>
      </p:pic>
    </p:spTree>
    <p:extLst>
      <p:ext uri="{BB962C8B-B14F-4D97-AF65-F5344CB8AC3E}">
        <p14:creationId xmlns:p14="http://schemas.microsoft.com/office/powerpoint/2010/main" val="1115187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12F2-7847-420D-89E1-EA3AE0B2FCCC}"/>
              </a:ext>
            </a:extLst>
          </p:cNvPr>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a:t>summary</a:t>
            </a:r>
          </a:p>
        </p:txBody>
      </p:sp>
      <p:sp>
        <p:nvSpPr>
          <p:cNvPr id="3" name="Content Placeholder 2">
            <a:extLst>
              <a:ext uri="{FF2B5EF4-FFF2-40B4-BE49-F238E27FC236}">
                <a16:creationId xmlns:a16="http://schemas.microsoft.com/office/drawing/2014/main" id="{DE25B633-B280-4BBD-AD29-51EB62A9BE68}"/>
              </a:ext>
            </a:extLst>
          </p:cNvPr>
          <p:cNvSpPr>
            <a:spLocks noGrp="1"/>
          </p:cNvSpPr>
          <p:nvPr>
            <p:ph idx="1"/>
          </p:nvPr>
        </p:nvSpPr>
        <p:spPr/>
        <p:txBody>
          <a:bodyPr/>
          <a:lstStyle/>
          <a:p>
            <a:r>
              <a:rPr lang="en-US" sz="2400" dirty="0"/>
              <a:t>Translators translate meanings, not words</a:t>
            </a:r>
          </a:p>
          <a:p>
            <a:r>
              <a:rPr lang="en-US" sz="2400" dirty="0"/>
              <a:t>Translations come in all shapes and sizes</a:t>
            </a:r>
          </a:p>
          <a:p>
            <a:r>
              <a:rPr lang="en-US" sz="2400" dirty="0"/>
              <a:t>The original text is not always sacred and inviolable </a:t>
            </a:r>
          </a:p>
          <a:p>
            <a:r>
              <a:rPr lang="en-US" dirty="0"/>
              <a:t>Blame the original, but don’t let us off the hook</a:t>
            </a:r>
          </a:p>
          <a:p>
            <a:r>
              <a:rPr lang="en-US" dirty="0"/>
              <a:t>Translators are writers</a:t>
            </a:r>
          </a:p>
          <a:p>
            <a:r>
              <a:rPr lang="en-US" dirty="0"/>
              <a:t>Editors and translators need each other</a:t>
            </a:r>
          </a:p>
          <a:p>
            <a:endParaRPr lang="en-US" dirty="0"/>
          </a:p>
        </p:txBody>
      </p:sp>
      <p:sp>
        <p:nvSpPr>
          <p:cNvPr id="5" name="Footer Placeholder 3">
            <a:extLst>
              <a:ext uri="{FF2B5EF4-FFF2-40B4-BE49-F238E27FC236}">
                <a16:creationId xmlns:a16="http://schemas.microsoft.com/office/drawing/2014/main" id="{7EA6A810-351A-4F21-896D-6A18AA08E19B}"/>
              </a:ext>
            </a:extLst>
          </p:cNvPr>
          <p:cNvSpPr>
            <a:spLocks noGrp="1"/>
          </p:cNvSpPr>
          <p:nvPr>
            <p:ph type="ftr" sz="quarter" idx="11"/>
          </p:nvPr>
        </p:nvSpPr>
        <p:spPr>
          <a:xfrm>
            <a:off x="74318" y="6561668"/>
            <a:ext cx="7305900" cy="279400"/>
          </a:xfrm>
        </p:spPr>
        <p:txBody>
          <a:bodyPr/>
          <a:lstStyle/>
          <a:p>
            <a:r>
              <a:rPr lang="en-US" dirty="0"/>
              <a:t>FairVega Translations 2020</a:t>
            </a:r>
          </a:p>
        </p:txBody>
      </p:sp>
      <p:sp>
        <p:nvSpPr>
          <p:cNvPr id="4" name="Star: 5 Points 3">
            <a:extLst>
              <a:ext uri="{FF2B5EF4-FFF2-40B4-BE49-F238E27FC236}">
                <a16:creationId xmlns:a16="http://schemas.microsoft.com/office/drawing/2014/main" id="{632CA7F5-03E6-416B-B961-5B4A2E57F906}"/>
              </a:ext>
            </a:extLst>
          </p:cNvPr>
          <p:cNvSpPr/>
          <p:nvPr/>
        </p:nvSpPr>
        <p:spPr>
          <a:xfrm>
            <a:off x="1053296" y="5011836"/>
            <a:ext cx="601882" cy="5208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5167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19B3C-A291-4513-B1FD-74CEAF286C36}"/>
              </a:ext>
            </a:extLst>
          </p:cNvPr>
          <p:cNvSpPr>
            <a:spLocks noGrp="1"/>
          </p:cNvSpPr>
          <p:nvPr>
            <p:ph type="title"/>
          </p:nvPr>
        </p:nvSpPr>
        <p:spPr/>
        <p:txBody>
          <a:bodyPr>
            <a:normAutofit/>
          </a:bodyPr>
          <a:lstStyle/>
          <a:p>
            <a:r>
              <a:rPr lang="en-US" b="1" dirty="0"/>
              <a:t>Thank you!</a:t>
            </a:r>
          </a:p>
        </p:txBody>
      </p:sp>
      <p:sp>
        <p:nvSpPr>
          <p:cNvPr id="7" name="Content Placeholder 6">
            <a:extLst>
              <a:ext uri="{FF2B5EF4-FFF2-40B4-BE49-F238E27FC236}">
                <a16:creationId xmlns:a16="http://schemas.microsoft.com/office/drawing/2014/main" id="{950E4A5E-25CC-458B-93F5-0BC62E858554}"/>
              </a:ext>
            </a:extLst>
          </p:cNvPr>
          <p:cNvSpPr>
            <a:spLocks noGrp="1"/>
          </p:cNvSpPr>
          <p:nvPr>
            <p:ph idx="1"/>
          </p:nvPr>
        </p:nvSpPr>
        <p:spPr/>
        <p:txBody>
          <a:bodyPr/>
          <a:lstStyle/>
          <a:p>
            <a:pPr marL="0" indent="0" algn="ctr">
              <a:buNone/>
            </a:pPr>
            <a:r>
              <a:rPr lang="en-US" sz="3600" b="1" dirty="0"/>
              <a:t>Contact info</a:t>
            </a:r>
          </a:p>
          <a:p>
            <a:pPr marL="0" indent="0" algn="ctr">
              <a:buNone/>
            </a:pPr>
            <a:endParaRPr lang="en-US" b="1" dirty="0"/>
          </a:p>
          <a:p>
            <a:pPr marL="0" indent="0">
              <a:buNone/>
            </a:pPr>
            <a:endParaRPr lang="en-US" dirty="0"/>
          </a:p>
        </p:txBody>
      </p:sp>
      <p:sp>
        <p:nvSpPr>
          <p:cNvPr id="4" name="Footer Placeholder 3">
            <a:extLst>
              <a:ext uri="{FF2B5EF4-FFF2-40B4-BE49-F238E27FC236}">
                <a16:creationId xmlns:a16="http://schemas.microsoft.com/office/drawing/2014/main" id="{7F4B09C7-2DAC-46D0-90EE-3C2FF6B62858}"/>
              </a:ext>
            </a:extLst>
          </p:cNvPr>
          <p:cNvSpPr>
            <a:spLocks noGrp="1"/>
          </p:cNvSpPr>
          <p:nvPr>
            <p:ph type="ftr" sz="quarter" idx="11"/>
          </p:nvPr>
        </p:nvSpPr>
        <p:spPr>
          <a:xfrm>
            <a:off x="74318" y="6561668"/>
            <a:ext cx="7305900" cy="279400"/>
          </a:xfrm>
        </p:spPr>
        <p:txBody>
          <a:bodyPr/>
          <a:lstStyle/>
          <a:p>
            <a:r>
              <a:rPr lang="en-US" dirty="0"/>
              <a:t>FairVega Translations 2020</a:t>
            </a:r>
          </a:p>
        </p:txBody>
      </p:sp>
      <p:graphicFrame>
        <p:nvGraphicFramePr>
          <p:cNvPr id="5" name="Table 5">
            <a:extLst>
              <a:ext uri="{FF2B5EF4-FFF2-40B4-BE49-F238E27FC236}">
                <a16:creationId xmlns:a16="http://schemas.microsoft.com/office/drawing/2014/main" id="{A6F97E9A-6699-41EF-A008-F8EF525A7FD6}"/>
              </a:ext>
            </a:extLst>
          </p:cNvPr>
          <p:cNvGraphicFramePr>
            <a:graphicFrameLocks noGrp="1"/>
          </p:cNvGraphicFramePr>
          <p:nvPr>
            <p:extLst>
              <p:ext uri="{D42A27DB-BD31-4B8C-83A1-F6EECF244321}">
                <p14:modId xmlns:p14="http://schemas.microsoft.com/office/powerpoint/2010/main" val="830320101"/>
              </p:ext>
            </p:extLst>
          </p:nvPr>
        </p:nvGraphicFramePr>
        <p:xfrm>
          <a:off x="1597306" y="3417994"/>
          <a:ext cx="9005104" cy="2042160"/>
        </p:xfrm>
        <a:graphic>
          <a:graphicData uri="http://schemas.openxmlformats.org/drawingml/2006/table">
            <a:tbl>
              <a:tblPr firstRow="1" bandRow="1">
                <a:tableStyleId>{5C22544A-7EE6-4342-B048-85BDC9FD1C3A}</a:tableStyleId>
              </a:tblPr>
              <a:tblGrid>
                <a:gridCol w="4502552">
                  <a:extLst>
                    <a:ext uri="{9D8B030D-6E8A-4147-A177-3AD203B41FA5}">
                      <a16:colId xmlns:a16="http://schemas.microsoft.com/office/drawing/2014/main" val="1739638798"/>
                    </a:ext>
                  </a:extLst>
                </a:gridCol>
                <a:gridCol w="4502552">
                  <a:extLst>
                    <a:ext uri="{9D8B030D-6E8A-4147-A177-3AD203B41FA5}">
                      <a16:colId xmlns:a16="http://schemas.microsoft.com/office/drawing/2014/main" val="3511723237"/>
                    </a:ext>
                  </a:extLst>
                </a:gridCol>
              </a:tblGrid>
              <a:tr h="370840">
                <a:tc>
                  <a:txBody>
                    <a:bodyPr/>
                    <a:lstStyle/>
                    <a:p>
                      <a:pPr marL="0" indent="0" algn="ctr">
                        <a:buNone/>
                      </a:pPr>
                      <a:endParaRPr lang="en-US" sz="1800" b="1" dirty="0"/>
                    </a:p>
                    <a:p>
                      <a:pPr marL="0" indent="0" algn="ctr">
                        <a:buNone/>
                      </a:pPr>
                      <a:r>
                        <a:rPr lang="en-US" sz="2000" b="1" dirty="0"/>
                        <a:t>Shelley Fairweather-Vega</a:t>
                      </a:r>
                    </a:p>
                    <a:p>
                      <a:pPr marL="0" indent="0" algn="ctr">
                        <a:buNone/>
                      </a:pPr>
                      <a:endParaRPr lang="en-US" sz="1800" b="1" dirty="0"/>
                    </a:p>
                    <a:p>
                      <a:pPr marL="0" indent="0" algn="ctr">
                        <a:buNone/>
                      </a:pPr>
                      <a:r>
                        <a:rPr lang="en-US" sz="1800" b="1" dirty="0"/>
                        <a:t>translation@fairvega.com</a:t>
                      </a:r>
                    </a:p>
                    <a:p>
                      <a:pPr marL="0" indent="0" algn="ctr">
                        <a:buNone/>
                      </a:pPr>
                      <a:r>
                        <a:rPr lang="en-US" sz="1800" b="1" dirty="0"/>
                        <a:t>www.facebook.com/fairvega</a:t>
                      </a:r>
                    </a:p>
                    <a:p>
                      <a:pPr marL="0" indent="0" algn="ctr">
                        <a:buNone/>
                      </a:pPr>
                      <a:r>
                        <a:rPr lang="en-US" sz="1800" b="1" dirty="0"/>
                        <a:t>www.fairvega.com</a:t>
                      </a:r>
                    </a:p>
                    <a:p>
                      <a:endParaRPr lang="en-US" dirty="0"/>
                    </a:p>
                  </a:txBody>
                  <a:tcPr/>
                </a:tc>
                <a:tc>
                  <a:txBody>
                    <a:bodyPr/>
                    <a:lstStyle/>
                    <a:p>
                      <a:pPr algn="ctr"/>
                      <a:r>
                        <a:rPr lang="en-US" sz="2000" dirty="0"/>
                        <a:t>Northwest Translators &amp; Interpreters Society</a:t>
                      </a:r>
                    </a:p>
                    <a:p>
                      <a:pPr algn="ctr"/>
                      <a:endParaRPr lang="en-US" dirty="0"/>
                    </a:p>
                    <a:p>
                      <a:pPr algn="ctr"/>
                      <a:r>
                        <a:rPr lang="en-US" dirty="0"/>
                        <a:t>info@notisnet.org</a:t>
                      </a:r>
                    </a:p>
                    <a:p>
                      <a:pPr algn="ctr"/>
                      <a:r>
                        <a:rPr lang="en-US" dirty="0"/>
                        <a:t>https://www.facebook.com/NOTISnet/</a:t>
                      </a:r>
                    </a:p>
                    <a:p>
                      <a:pPr algn="ctr"/>
                      <a:r>
                        <a:rPr lang="en-US" dirty="0"/>
                        <a:t>www.notisnet.org</a:t>
                      </a:r>
                    </a:p>
                  </a:txBody>
                  <a:tcPr anchor="ctr"/>
                </a:tc>
                <a:extLst>
                  <a:ext uri="{0D108BD9-81ED-4DB2-BD59-A6C34878D82A}">
                    <a16:rowId xmlns:a16="http://schemas.microsoft.com/office/drawing/2014/main" val="3600785695"/>
                  </a:ext>
                </a:extLst>
              </a:tr>
            </a:tbl>
          </a:graphicData>
        </a:graphic>
      </p:graphicFrame>
    </p:spTree>
    <p:extLst>
      <p:ext uri="{BB962C8B-B14F-4D97-AF65-F5344CB8AC3E}">
        <p14:creationId xmlns:p14="http://schemas.microsoft.com/office/powerpoint/2010/main" val="2051069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p:nvPr/>
        </p:nvSpPr>
        <p:spPr>
          <a:xfrm>
            <a:off x="0" y="2177143"/>
            <a:ext cx="12192000" cy="4680856"/>
          </a:xfrm>
          <a:prstGeom prst="rect">
            <a:avLst/>
          </a:prstGeom>
          <a:blipFill rotWithShape="1">
            <a:blip r:embed="rId3">
              <a:alphaModFix/>
            </a:blip>
            <a:tile tx="0" ty="0" sx="80000" sy="8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3" name="Google Shape;113;p4"/>
          <p:cNvPicPr preferRelativeResize="0"/>
          <p:nvPr/>
        </p:nvPicPr>
        <p:blipFill rotWithShape="1">
          <a:blip r:embed="rId4">
            <a:alphaModFix/>
          </a:blip>
          <a:srcRect b="25926"/>
          <a:stretch/>
        </p:blipFill>
        <p:spPr>
          <a:xfrm>
            <a:off x="567637" y="739019"/>
            <a:ext cx="5238750" cy="1227666"/>
          </a:xfrm>
          <a:prstGeom prst="rect">
            <a:avLst/>
          </a:prstGeom>
          <a:noFill/>
          <a:ln>
            <a:noFill/>
          </a:ln>
        </p:spPr>
      </p:pic>
      <p:sp>
        <p:nvSpPr>
          <p:cNvPr id="114" name="Google Shape;114;p4"/>
          <p:cNvSpPr txBox="1">
            <a:spLocks noGrp="1"/>
          </p:cNvSpPr>
          <p:nvPr>
            <p:ph idx="1"/>
          </p:nvPr>
        </p:nvSpPr>
        <p:spPr>
          <a:xfrm>
            <a:off x="1007706" y="2295331"/>
            <a:ext cx="10346093" cy="4555397"/>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80000"/>
              </a:lnSpc>
              <a:spcBef>
                <a:spcPts val="0"/>
              </a:spcBef>
              <a:spcAft>
                <a:spcPts val="0"/>
              </a:spcAft>
              <a:buClr>
                <a:schemeClr val="dk1"/>
              </a:buClr>
              <a:buSzPts val="1430"/>
              <a:buNone/>
            </a:pPr>
            <a:endParaRPr sz="1430" b="1">
              <a:latin typeface="Helvetica Neue"/>
              <a:ea typeface="Helvetica Neue"/>
              <a:cs typeface="Helvetica Neue"/>
              <a:sym typeface="Helvetica Neue"/>
            </a:endParaRPr>
          </a:p>
          <a:p>
            <a:pPr marL="0" lvl="0" indent="0" algn="ctr" rtl="0">
              <a:lnSpc>
                <a:spcPct val="80000"/>
              </a:lnSpc>
              <a:spcBef>
                <a:spcPts val="1000"/>
              </a:spcBef>
              <a:spcAft>
                <a:spcPts val="0"/>
              </a:spcAft>
              <a:buClr>
                <a:schemeClr val="dk1"/>
              </a:buClr>
              <a:buSzPts val="1595"/>
              <a:buNone/>
            </a:pPr>
            <a:r>
              <a:rPr lang="en-US" sz="2295" b="1">
                <a:latin typeface="Helvetica Neue"/>
                <a:ea typeface="Helvetica Neue"/>
                <a:cs typeface="Helvetica Neue"/>
                <a:sym typeface="Helvetica Neue"/>
              </a:rPr>
              <a:t>Thank you for attending the Editing and Translation presentation!</a:t>
            </a:r>
            <a:endParaRPr sz="3500"/>
          </a:p>
          <a:p>
            <a:pPr marL="0" lvl="0" indent="0" algn="l" rtl="0">
              <a:lnSpc>
                <a:spcPct val="80000"/>
              </a:lnSpc>
              <a:spcBef>
                <a:spcPts val="1200"/>
              </a:spcBef>
              <a:spcAft>
                <a:spcPts val="0"/>
              </a:spcAft>
              <a:buClr>
                <a:schemeClr val="dk1"/>
              </a:buClr>
              <a:buSzPts val="1210"/>
              <a:buNone/>
            </a:pPr>
            <a:endParaRPr sz="1910">
              <a:latin typeface="Helvetica Neue"/>
              <a:ea typeface="Helvetica Neue"/>
              <a:cs typeface="Helvetica Neue"/>
              <a:sym typeface="Helvetica Neue"/>
            </a:endParaRPr>
          </a:p>
          <a:p>
            <a:pPr marL="0" lvl="0" indent="0" algn="l" rtl="0">
              <a:lnSpc>
                <a:spcPct val="80000"/>
              </a:lnSpc>
              <a:spcBef>
                <a:spcPts val="1200"/>
              </a:spcBef>
              <a:spcAft>
                <a:spcPts val="0"/>
              </a:spcAft>
              <a:buClr>
                <a:schemeClr val="dk1"/>
              </a:buClr>
              <a:buSzPts val="1375"/>
              <a:buNone/>
            </a:pPr>
            <a:r>
              <a:rPr lang="en-US" sz="2075" b="1">
                <a:latin typeface="Helvetica Neue"/>
                <a:ea typeface="Helvetica Neue"/>
                <a:cs typeface="Helvetica Neue"/>
                <a:sym typeface="Helvetica Neue"/>
              </a:rPr>
              <a:t>Presenter: </a:t>
            </a:r>
            <a:r>
              <a:rPr lang="en-US" sz="2075">
                <a:latin typeface="Helvetica Neue"/>
                <a:ea typeface="Helvetica Neue"/>
                <a:cs typeface="Helvetica Neue"/>
                <a:sym typeface="Helvetica Neue"/>
              </a:rPr>
              <a:t>Shelley Fairweather-Vega, FairVega Translations </a:t>
            </a:r>
            <a:endParaRPr sz="3500"/>
          </a:p>
          <a:p>
            <a:pPr marL="0" lvl="0" indent="0" algn="l" rtl="0">
              <a:lnSpc>
                <a:spcPct val="80000"/>
              </a:lnSpc>
              <a:spcBef>
                <a:spcPts val="1200"/>
              </a:spcBef>
              <a:spcAft>
                <a:spcPts val="0"/>
              </a:spcAft>
              <a:buClr>
                <a:schemeClr val="dk1"/>
              </a:buClr>
              <a:buSzPts val="1375"/>
              <a:buNone/>
            </a:pPr>
            <a:r>
              <a:rPr lang="en-US" sz="2075" b="1">
                <a:latin typeface="Helvetica Neue"/>
                <a:ea typeface="Helvetica Neue"/>
                <a:cs typeface="Helvetica Neue"/>
                <a:sym typeface="Helvetica Neue"/>
              </a:rPr>
              <a:t>Contact:</a:t>
            </a:r>
            <a:r>
              <a:rPr lang="en-US" sz="2075">
                <a:latin typeface="Helvetica Neue"/>
                <a:ea typeface="Helvetica Neue"/>
                <a:cs typeface="Helvetica Neue"/>
                <a:sym typeface="Helvetica Neue"/>
              </a:rPr>
              <a:t> www.fairvega.com</a:t>
            </a:r>
            <a:endParaRPr sz="3500"/>
          </a:p>
          <a:p>
            <a:pPr marL="0" lvl="0" indent="0" algn="l" rtl="0">
              <a:lnSpc>
                <a:spcPct val="80000"/>
              </a:lnSpc>
              <a:spcBef>
                <a:spcPts val="1200"/>
              </a:spcBef>
              <a:spcAft>
                <a:spcPts val="0"/>
              </a:spcAft>
              <a:buClr>
                <a:schemeClr val="dk1"/>
              </a:buClr>
              <a:buSzPts val="1375"/>
              <a:buNone/>
            </a:pPr>
            <a:endParaRPr sz="2075">
              <a:latin typeface="Helvetica Neue"/>
              <a:ea typeface="Helvetica Neue"/>
              <a:cs typeface="Helvetica Neue"/>
              <a:sym typeface="Helvetica Neue"/>
            </a:endParaRPr>
          </a:p>
          <a:p>
            <a:pPr marL="0" lvl="0" indent="0" algn="l" rtl="0">
              <a:lnSpc>
                <a:spcPct val="80000"/>
              </a:lnSpc>
              <a:spcBef>
                <a:spcPts val="1200"/>
              </a:spcBef>
              <a:spcAft>
                <a:spcPts val="0"/>
              </a:spcAft>
              <a:buClr>
                <a:schemeClr val="dk1"/>
              </a:buClr>
              <a:buSzPts val="1375"/>
              <a:buNone/>
            </a:pPr>
            <a:endParaRPr sz="2075">
              <a:latin typeface="Helvetica Neue"/>
              <a:ea typeface="Helvetica Neue"/>
              <a:cs typeface="Helvetica Neue"/>
              <a:sym typeface="Helvetica Neue"/>
            </a:endParaRPr>
          </a:p>
          <a:p>
            <a:pPr marL="0" lvl="0" indent="0" algn="l" rtl="0">
              <a:lnSpc>
                <a:spcPct val="80000"/>
              </a:lnSpc>
              <a:spcBef>
                <a:spcPts val="1200"/>
              </a:spcBef>
              <a:spcAft>
                <a:spcPts val="0"/>
              </a:spcAft>
              <a:buClr>
                <a:schemeClr val="dk1"/>
              </a:buClr>
              <a:buSzPts val="1375"/>
              <a:buNone/>
            </a:pPr>
            <a:endParaRPr sz="2075">
              <a:latin typeface="Helvetica Neue"/>
              <a:ea typeface="Helvetica Neue"/>
              <a:cs typeface="Helvetica Neue"/>
              <a:sym typeface="Helvetica Neue"/>
            </a:endParaRPr>
          </a:p>
          <a:p>
            <a:pPr marL="0" lvl="0" indent="0" algn="l" rtl="0">
              <a:lnSpc>
                <a:spcPct val="80000"/>
              </a:lnSpc>
              <a:spcBef>
                <a:spcPts val="1200"/>
              </a:spcBef>
              <a:spcAft>
                <a:spcPts val="0"/>
              </a:spcAft>
              <a:buClr>
                <a:schemeClr val="dk1"/>
              </a:buClr>
              <a:buSzPts val="1375"/>
              <a:buNone/>
            </a:pPr>
            <a:r>
              <a:rPr lang="en-US" sz="2075">
                <a:latin typeface="Helvetica Neue"/>
                <a:ea typeface="Helvetica Neue"/>
                <a:cs typeface="Helvetica Neue"/>
                <a:sym typeface="Helvetica Neue"/>
              </a:rPr>
              <a:t>For more NW Editors Guild event information, go to </a:t>
            </a:r>
            <a:r>
              <a:rPr lang="en-US" sz="2075" u="sng">
                <a:solidFill>
                  <a:schemeClr val="hlink"/>
                </a:solidFill>
                <a:latin typeface="Helvetica Neue"/>
                <a:ea typeface="Helvetica Neue"/>
                <a:cs typeface="Helvetica Neue"/>
                <a:sym typeface="Helvetica Neue"/>
                <a:hlinkClick r:id="rId5"/>
              </a:rPr>
              <a:t>www.edsguild.org</a:t>
            </a:r>
            <a:r>
              <a:rPr lang="en-US" sz="2075">
                <a:latin typeface="Helvetica Neue"/>
                <a:ea typeface="Helvetica Neue"/>
                <a:cs typeface="Helvetica Neue"/>
                <a:sym typeface="Helvetica Neue"/>
              </a:rPr>
              <a:t>   </a:t>
            </a:r>
            <a:endParaRPr sz="3500"/>
          </a:p>
          <a:p>
            <a:pPr marL="0" lvl="0" indent="0" algn="l" rtl="0">
              <a:lnSpc>
                <a:spcPct val="80000"/>
              </a:lnSpc>
              <a:spcBef>
                <a:spcPts val="1200"/>
              </a:spcBef>
              <a:spcAft>
                <a:spcPts val="0"/>
              </a:spcAft>
              <a:buClr>
                <a:schemeClr val="dk1"/>
              </a:buClr>
              <a:buSzPts val="1210"/>
              <a:buNone/>
            </a:pPr>
            <a:endParaRPr sz="1210">
              <a:latin typeface="Helvetica Neue"/>
              <a:ea typeface="Helvetica Neue"/>
              <a:cs typeface="Helvetica Neue"/>
              <a:sym typeface="Helvetica Neue"/>
            </a:endParaRPr>
          </a:p>
          <a:p>
            <a:pPr marL="0" lvl="0" indent="0" algn="l" rtl="0">
              <a:lnSpc>
                <a:spcPct val="80000"/>
              </a:lnSpc>
              <a:spcBef>
                <a:spcPts val="1200"/>
              </a:spcBef>
              <a:spcAft>
                <a:spcPts val="0"/>
              </a:spcAft>
              <a:buClr>
                <a:schemeClr val="dk1"/>
              </a:buClr>
              <a:buSzPts val="1210"/>
              <a:buNone/>
            </a:pPr>
            <a:endParaRPr sz="1210">
              <a:latin typeface="Helvetica Neue"/>
              <a:ea typeface="Helvetica Neue"/>
              <a:cs typeface="Helvetica Neue"/>
              <a:sym typeface="Helvetica Neue"/>
            </a:endParaRPr>
          </a:p>
          <a:p>
            <a:pPr marL="0" lvl="0" indent="0" algn="r" rtl="0">
              <a:lnSpc>
                <a:spcPct val="130000"/>
              </a:lnSpc>
              <a:spcBef>
                <a:spcPts val="2400"/>
              </a:spcBef>
              <a:spcAft>
                <a:spcPts val="0"/>
              </a:spcAft>
              <a:buClr>
                <a:schemeClr val="dk1"/>
              </a:buClr>
              <a:buSzPts val="1100"/>
              <a:buNone/>
            </a:pPr>
            <a:endParaRPr sz="1100">
              <a:latin typeface="Helvetica Neue"/>
              <a:ea typeface="Helvetica Neue"/>
              <a:cs typeface="Helvetica Neue"/>
              <a:sym typeface="Helvetica Neue"/>
            </a:endParaRPr>
          </a:p>
          <a:p>
            <a:pPr marL="0" lvl="0" indent="0" algn="r" rtl="0">
              <a:lnSpc>
                <a:spcPct val="130000"/>
              </a:lnSpc>
              <a:spcBef>
                <a:spcPts val="2400"/>
              </a:spcBef>
              <a:spcAft>
                <a:spcPts val="0"/>
              </a:spcAft>
              <a:buClr>
                <a:schemeClr val="dk1"/>
              </a:buClr>
              <a:buSzPts val="1100"/>
              <a:buNone/>
            </a:pPr>
            <a:r>
              <a:rPr lang="en-US" sz="1100">
                <a:latin typeface="Helvetica Neue"/>
                <a:ea typeface="Helvetica Neue"/>
                <a:cs typeface="Helvetica Neue"/>
                <a:sym typeface="Helvetica Neue"/>
              </a:rPr>
              <a:t>July 13, 2020</a:t>
            </a:r>
            <a:endParaRPr/>
          </a:p>
          <a:p>
            <a:pPr marL="228600" lvl="0" indent="-130810" algn="l" rtl="0">
              <a:lnSpc>
                <a:spcPct val="70000"/>
              </a:lnSpc>
              <a:spcBef>
                <a:spcPts val="1000"/>
              </a:spcBef>
              <a:spcAft>
                <a:spcPts val="0"/>
              </a:spcAft>
              <a:buClr>
                <a:schemeClr val="dk1"/>
              </a:buClr>
              <a:buSzPts val="1540"/>
              <a:buNone/>
            </a:pPr>
            <a:endParaRPr sz="154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E9FD-A31D-4AAF-8574-B539F54F7EF5}"/>
              </a:ext>
            </a:extLst>
          </p:cNvPr>
          <p:cNvSpPr>
            <a:spLocks noGrp="1"/>
          </p:cNvSpPr>
          <p:nvPr>
            <p:ph type="ctrTitle"/>
          </p:nvPr>
        </p:nvSpPr>
        <p:spPr>
          <a:xfrm>
            <a:off x="2692398" y="1662787"/>
            <a:ext cx="6815669" cy="2654570"/>
          </a:xfrm>
        </p:spPr>
        <p:txBody>
          <a:bodyPr/>
          <a:lstStyle/>
          <a:p>
            <a:r>
              <a:rPr lang="en-US" b="1" dirty="0"/>
              <a:t>5 things translators wish editors knew about translation</a:t>
            </a:r>
            <a:endParaRPr lang="en-US" dirty="0"/>
          </a:p>
        </p:txBody>
      </p:sp>
      <p:sp>
        <p:nvSpPr>
          <p:cNvPr id="3" name="Subtitle 2">
            <a:extLst>
              <a:ext uri="{FF2B5EF4-FFF2-40B4-BE49-F238E27FC236}">
                <a16:creationId xmlns:a16="http://schemas.microsoft.com/office/drawing/2014/main" id="{AB4A3187-A46A-4D00-802A-ED2E7F21A655}"/>
              </a:ext>
            </a:extLst>
          </p:cNvPr>
          <p:cNvSpPr>
            <a:spLocks noGrp="1"/>
          </p:cNvSpPr>
          <p:nvPr>
            <p:ph type="subTitle" idx="1"/>
          </p:nvPr>
        </p:nvSpPr>
        <p:spPr>
          <a:xfrm>
            <a:off x="2692398" y="4525700"/>
            <a:ext cx="6815669" cy="821803"/>
          </a:xfrm>
        </p:spPr>
        <p:txBody>
          <a:bodyPr>
            <a:normAutofit lnSpcReduction="10000"/>
          </a:bodyPr>
          <a:lstStyle/>
          <a:p>
            <a:r>
              <a:rPr lang="en-US" dirty="0"/>
              <a:t>Northwest Editors Guild, July 13, 2020</a:t>
            </a:r>
          </a:p>
          <a:p>
            <a:r>
              <a:rPr lang="en-US" dirty="0"/>
              <a:t>Shelley Fairweather-Vega			www.fairvega.com</a:t>
            </a:r>
          </a:p>
        </p:txBody>
      </p:sp>
    </p:spTree>
    <p:extLst>
      <p:ext uri="{BB962C8B-B14F-4D97-AF65-F5344CB8AC3E}">
        <p14:creationId xmlns:p14="http://schemas.microsoft.com/office/powerpoint/2010/main" val="284356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EEA3-F875-49A7-80C8-32C3EE4E646B}"/>
              </a:ext>
            </a:extLst>
          </p:cNvPr>
          <p:cNvSpPr>
            <a:spLocks noGrp="1"/>
          </p:cNvSpPr>
          <p:nvPr>
            <p:ph type="title"/>
          </p:nvPr>
        </p:nvSpPr>
        <p:spPr/>
        <p:txBody>
          <a:bodyPr/>
          <a:lstStyle/>
          <a:p>
            <a:r>
              <a:rPr lang="en-US" b="1" dirty="0"/>
              <a:t>About me</a:t>
            </a:r>
          </a:p>
        </p:txBody>
      </p:sp>
      <p:sp>
        <p:nvSpPr>
          <p:cNvPr id="3" name="Content Placeholder 2">
            <a:extLst>
              <a:ext uri="{FF2B5EF4-FFF2-40B4-BE49-F238E27FC236}">
                <a16:creationId xmlns:a16="http://schemas.microsoft.com/office/drawing/2014/main" id="{04FC7DF6-E5BE-4455-92E6-97E960684C13}"/>
              </a:ext>
            </a:extLst>
          </p:cNvPr>
          <p:cNvSpPr>
            <a:spLocks noGrp="1"/>
          </p:cNvSpPr>
          <p:nvPr>
            <p:ph sz="half" idx="1"/>
          </p:nvPr>
        </p:nvSpPr>
        <p:spPr>
          <a:xfrm>
            <a:off x="1298447" y="2560320"/>
            <a:ext cx="6645907" cy="3310128"/>
          </a:xfrm>
        </p:spPr>
        <p:txBody>
          <a:bodyPr/>
          <a:lstStyle/>
          <a:p>
            <a:r>
              <a:rPr lang="en-US" dirty="0"/>
              <a:t>Certified RU&gt;</a:t>
            </a:r>
            <a:r>
              <a:rPr lang="en-US" dirty="0" err="1"/>
              <a:t>EN</a:t>
            </a:r>
            <a:r>
              <a:rPr lang="en-US" dirty="0"/>
              <a:t> translator, 2009</a:t>
            </a:r>
          </a:p>
          <a:p>
            <a:r>
              <a:rPr lang="en-US" dirty="0"/>
              <a:t>Enthusiastic </a:t>
            </a:r>
            <a:r>
              <a:rPr lang="en-US" dirty="0" err="1"/>
              <a:t>UZ</a:t>
            </a:r>
            <a:r>
              <a:rPr lang="en-US" dirty="0"/>
              <a:t>&gt;</a:t>
            </a:r>
            <a:r>
              <a:rPr lang="en-US" dirty="0" err="1"/>
              <a:t>EN</a:t>
            </a:r>
            <a:r>
              <a:rPr lang="en-US" dirty="0"/>
              <a:t> translator</a:t>
            </a:r>
          </a:p>
          <a:p>
            <a:r>
              <a:rPr lang="en-US" dirty="0"/>
              <a:t>Full-time freelancer since 2012</a:t>
            </a:r>
          </a:p>
          <a:p>
            <a:r>
              <a:rPr lang="en-US" dirty="0"/>
              <a:t>Legal, academic, creative texts</a:t>
            </a:r>
          </a:p>
          <a:p>
            <a:r>
              <a:rPr lang="en-US" dirty="0"/>
              <a:t>Studied international relations, history, culture</a:t>
            </a:r>
          </a:p>
          <a:p>
            <a:r>
              <a:rPr lang="en-US" dirty="0"/>
              <a:t>Past work as writing tutor, librarian, and bureaucrat</a:t>
            </a:r>
          </a:p>
        </p:txBody>
      </p:sp>
      <p:pic>
        <p:nvPicPr>
          <p:cNvPr id="6" name="Content Placeholder 5">
            <a:extLst>
              <a:ext uri="{FF2B5EF4-FFF2-40B4-BE49-F238E27FC236}">
                <a16:creationId xmlns:a16="http://schemas.microsoft.com/office/drawing/2014/main" id="{9A3B5EB4-42FD-4B5A-B65D-DAE8B047F914}"/>
              </a:ext>
            </a:extLst>
          </p:cNvPr>
          <p:cNvPicPr>
            <a:picLocks noGrp="1"/>
          </p:cNvPicPr>
          <p:nvPr>
            <p:ph sz="half" idx="2"/>
          </p:nvPr>
        </p:nvPicPr>
        <p:blipFill rotWithShape="1">
          <a:blip r:embed="rId2" cstate="print">
            <a:extLst>
              <a:ext uri="{28A0092B-C50C-407E-A947-70E740481C1C}">
                <a14:useLocalDpi xmlns:a14="http://schemas.microsoft.com/office/drawing/2010/main" val="0"/>
              </a:ext>
            </a:extLst>
          </a:blip>
          <a:srcRect t="32911" b="29955"/>
          <a:stretch/>
        </p:blipFill>
        <p:spPr bwMode="auto">
          <a:xfrm>
            <a:off x="7134138" y="2614827"/>
            <a:ext cx="3759415" cy="1468904"/>
          </a:xfrm>
          <a:prstGeom prst="rect">
            <a:avLst/>
          </a:prstGeom>
          <a:ln w="19050">
            <a:solidFill>
              <a:schemeClr val="accent1"/>
            </a:solid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946E15F8-CCBA-4BCA-AF34-25F371C24A23}"/>
              </a:ext>
            </a:extLst>
          </p:cNvPr>
          <p:cNvSpPr>
            <a:spLocks noGrp="1"/>
          </p:cNvSpPr>
          <p:nvPr>
            <p:ph type="ftr" sz="quarter" idx="11"/>
          </p:nvPr>
        </p:nvSpPr>
        <p:spPr>
          <a:xfrm>
            <a:off x="84272" y="6510622"/>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t>FairVega Translations 2020</a:t>
            </a:r>
          </a:p>
        </p:txBody>
      </p:sp>
    </p:spTree>
    <p:extLst>
      <p:ext uri="{BB962C8B-B14F-4D97-AF65-F5344CB8AC3E}">
        <p14:creationId xmlns:p14="http://schemas.microsoft.com/office/powerpoint/2010/main" val="428197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3937A1-0D78-4ADD-B23A-2FA4BCB2E326}"/>
              </a:ext>
            </a:extLst>
          </p:cNvPr>
          <p:cNvPicPr>
            <a:picLocks noChangeAspect="1"/>
          </p:cNvPicPr>
          <p:nvPr/>
        </p:nvPicPr>
        <p:blipFill rotWithShape="1">
          <a:blip r:embed="rId3"/>
          <a:srcRect t="9348" r="-1"/>
          <a:stretch/>
        </p:blipFill>
        <p:spPr>
          <a:xfrm>
            <a:off x="94064" y="462608"/>
            <a:ext cx="12063749" cy="5932784"/>
          </a:xfrm>
          <a:prstGeom prst="rect">
            <a:avLst/>
          </a:prstGeom>
        </p:spPr>
      </p:pic>
    </p:spTree>
    <p:extLst>
      <p:ext uri="{BB962C8B-B14F-4D97-AF65-F5344CB8AC3E}">
        <p14:creationId xmlns:p14="http://schemas.microsoft.com/office/powerpoint/2010/main" val="323449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8895C-1F1B-42BC-9C94-9DB8C482C94F}"/>
              </a:ext>
            </a:extLst>
          </p:cNvPr>
          <p:cNvSpPr>
            <a:spLocks noGrp="1"/>
          </p:cNvSpPr>
          <p:nvPr>
            <p:ph type="title"/>
          </p:nvPr>
        </p:nvSpPr>
        <p:spPr/>
        <p:txBody>
          <a:bodyPr/>
          <a:lstStyle/>
          <a:p>
            <a:r>
              <a:rPr lang="en-US" dirty="0"/>
              <a:t>Are you scared of translation?</a:t>
            </a:r>
          </a:p>
        </p:txBody>
      </p:sp>
      <p:pic>
        <p:nvPicPr>
          <p:cNvPr id="7" name="Content Placeholder 6" descr="A drawing of a cartoon character&#10;&#10;Description automatically generated">
            <a:extLst>
              <a:ext uri="{FF2B5EF4-FFF2-40B4-BE49-F238E27FC236}">
                <a16:creationId xmlns:a16="http://schemas.microsoft.com/office/drawing/2014/main" id="{DB7DB4BD-FCBB-44A2-AEE4-97793AC7046A}"/>
              </a:ext>
            </a:extLst>
          </p:cNvPr>
          <p:cNvPicPr>
            <a:picLocks noGrp="1" noChangeAspect="1"/>
          </p:cNvPicPr>
          <p:nvPr>
            <p:ph idx="1"/>
          </p:nvPr>
        </p:nvPicPr>
        <p:blipFill>
          <a:blip r:embed="rId2"/>
          <a:stretch>
            <a:fillRect/>
          </a:stretch>
        </p:blipFill>
        <p:spPr>
          <a:xfrm>
            <a:off x="4597426" y="2557463"/>
            <a:ext cx="2997147" cy="3317875"/>
          </a:xfrm>
        </p:spPr>
      </p:pic>
      <p:sp>
        <p:nvSpPr>
          <p:cNvPr id="5" name="Footer Placeholder 4">
            <a:extLst>
              <a:ext uri="{FF2B5EF4-FFF2-40B4-BE49-F238E27FC236}">
                <a16:creationId xmlns:a16="http://schemas.microsoft.com/office/drawing/2014/main" id="{D55B7361-7132-4A36-AF48-15C0A3456045}"/>
              </a:ext>
            </a:extLst>
          </p:cNvPr>
          <p:cNvSpPr>
            <a:spLocks noGrp="1"/>
          </p:cNvSpPr>
          <p:nvPr>
            <p:ph type="ftr" sz="quarter" idx="11"/>
          </p:nvPr>
        </p:nvSpPr>
        <p:spPr>
          <a:xfrm>
            <a:off x="49547" y="6522197"/>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t>FairVega Translations 2020</a:t>
            </a:r>
          </a:p>
        </p:txBody>
      </p:sp>
    </p:spTree>
    <p:extLst>
      <p:ext uri="{BB962C8B-B14F-4D97-AF65-F5344CB8AC3E}">
        <p14:creationId xmlns:p14="http://schemas.microsoft.com/office/powerpoint/2010/main" val="409883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8895C-1F1B-42BC-9C94-9DB8C482C94F}"/>
              </a:ext>
            </a:extLst>
          </p:cNvPr>
          <p:cNvSpPr>
            <a:spLocks noGrp="1"/>
          </p:cNvSpPr>
          <p:nvPr>
            <p:ph type="title"/>
          </p:nvPr>
        </p:nvSpPr>
        <p:spPr/>
        <p:txBody>
          <a:bodyPr/>
          <a:lstStyle/>
          <a:p>
            <a:r>
              <a:rPr lang="en-US" dirty="0"/>
              <a:t>..or just skeptical?</a:t>
            </a:r>
          </a:p>
        </p:txBody>
      </p:sp>
      <p:pic>
        <p:nvPicPr>
          <p:cNvPr id="3" name="Content Placeholder 2" descr="A picture containing drawing, ball&#10;&#10;Description automatically generated">
            <a:extLst>
              <a:ext uri="{FF2B5EF4-FFF2-40B4-BE49-F238E27FC236}">
                <a16:creationId xmlns:a16="http://schemas.microsoft.com/office/drawing/2014/main" id="{AD15297E-82B4-4AF6-A5CA-9001384CA7C0}"/>
              </a:ext>
            </a:extLst>
          </p:cNvPr>
          <p:cNvPicPr>
            <a:picLocks noGrp="1" noChangeAspect="1"/>
          </p:cNvPicPr>
          <p:nvPr>
            <p:ph idx="1"/>
          </p:nvPr>
        </p:nvPicPr>
        <p:blipFill rotWithShape="1">
          <a:blip r:embed="rId2"/>
          <a:stretch/>
        </p:blipFill>
        <p:spPr>
          <a:xfrm>
            <a:off x="4567627" y="2557463"/>
            <a:ext cx="3056745" cy="3317875"/>
          </a:xfrm>
        </p:spPr>
      </p:pic>
      <p:sp>
        <p:nvSpPr>
          <p:cNvPr id="5" name="Footer Placeholder 4">
            <a:extLst>
              <a:ext uri="{FF2B5EF4-FFF2-40B4-BE49-F238E27FC236}">
                <a16:creationId xmlns:a16="http://schemas.microsoft.com/office/drawing/2014/main" id="{0C0D41EA-365C-4E7E-93A1-EF09548CFE9B}"/>
              </a:ext>
            </a:extLst>
          </p:cNvPr>
          <p:cNvSpPr>
            <a:spLocks noGrp="1"/>
          </p:cNvSpPr>
          <p:nvPr>
            <p:ph type="ftr" sz="quarter" idx="11"/>
          </p:nvPr>
        </p:nvSpPr>
        <p:spPr>
          <a:xfrm>
            <a:off x="61122" y="6533772"/>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aramond" panose="02020404030301010803"/>
                <a:ea typeface="+mn-ea"/>
                <a:cs typeface="+mn-cs"/>
              </a:rPr>
              <a:t>FairVega Translations 2020</a:t>
            </a:r>
          </a:p>
        </p:txBody>
      </p:sp>
    </p:spTree>
    <p:extLst>
      <p:ext uri="{BB962C8B-B14F-4D97-AF65-F5344CB8AC3E}">
        <p14:creationId xmlns:p14="http://schemas.microsoft.com/office/powerpoint/2010/main" val="4229488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E9FD-A31D-4AAF-8574-B539F54F7EF5}"/>
              </a:ext>
            </a:extLst>
          </p:cNvPr>
          <p:cNvSpPr>
            <a:spLocks noGrp="1"/>
          </p:cNvSpPr>
          <p:nvPr>
            <p:ph type="ctrTitle"/>
          </p:nvPr>
        </p:nvSpPr>
        <p:spPr>
          <a:xfrm>
            <a:off x="2692398" y="1662787"/>
            <a:ext cx="6815669" cy="2654570"/>
          </a:xfrm>
        </p:spPr>
        <p:txBody>
          <a:bodyPr/>
          <a:lstStyle/>
          <a:p>
            <a:r>
              <a:rPr lang="en-US" b="1" dirty="0"/>
              <a:t>5 things translators wish editors knew about translation</a:t>
            </a:r>
            <a:endParaRPr lang="en-US" dirty="0"/>
          </a:p>
        </p:txBody>
      </p:sp>
      <p:sp>
        <p:nvSpPr>
          <p:cNvPr id="3" name="Subtitle 2">
            <a:extLst>
              <a:ext uri="{FF2B5EF4-FFF2-40B4-BE49-F238E27FC236}">
                <a16:creationId xmlns:a16="http://schemas.microsoft.com/office/drawing/2014/main" id="{AB4A3187-A46A-4D00-802A-ED2E7F21A655}"/>
              </a:ext>
            </a:extLst>
          </p:cNvPr>
          <p:cNvSpPr>
            <a:spLocks noGrp="1"/>
          </p:cNvSpPr>
          <p:nvPr>
            <p:ph type="subTitle" idx="1"/>
          </p:nvPr>
        </p:nvSpPr>
        <p:spPr>
          <a:xfrm>
            <a:off x="2692398" y="4525700"/>
            <a:ext cx="6815669" cy="821803"/>
          </a:xfrm>
        </p:spPr>
        <p:txBody>
          <a:bodyPr>
            <a:normAutofit lnSpcReduction="10000"/>
          </a:bodyPr>
          <a:lstStyle/>
          <a:p>
            <a:r>
              <a:rPr lang="en-US" dirty="0"/>
              <a:t>Northwest Editors Guild, July 13, 2020</a:t>
            </a:r>
          </a:p>
          <a:p>
            <a:r>
              <a:rPr lang="en-US" dirty="0"/>
              <a:t>Shelley Fairweather-Vega			www.fairvega.com</a:t>
            </a:r>
          </a:p>
        </p:txBody>
      </p:sp>
    </p:spTree>
    <p:extLst>
      <p:ext uri="{BB962C8B-B14F-4D97-AF65-F5344CB8AC3E}">
        <p14:creationId xmlns:p14="http://schemas.microsoft.com/office/powerpoint/2010/main" val="9400902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3371</TotalTime>
  <Words>1478</Words>
  <Application>Microsoft Office PowerPoint</Application>
  <PresentationFormat>Widescreen</PresentationFormat>
  <Paragraphs>222</Paragraphs>
  <Slides>38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Calibri Light</vt:lpstr>
      <vt:lpstr>Garamond</vt:lpstr>
      <vt:lpstr>Helvetica Neue</vt:lpstr>
      <vt:lpstr>Segoe UI Historic</vt:lpstr>
      <vt:lpstr>1_Organic</vt:lpstr>
      <vt:lpstr>Office Theme</vt:lpstr>
      <vt:lpstr>PowerPoint Presentation</vt:lpstr>
      <vt:lpstr>PowerPoint Presentation</vt:lpstr>
      <vt:lpstr>PowerPoint Presentation</vt:lpstr>
      <vt:lpstr>5 things translators wish editors knew about translation</vt:lpstr>
      <vt:lpstr>About me</vt:lpstr>
      <vt:lpstr>PowerPoint Presentation</vt:lpstr>
      <vt:lpstr>Are you scared of translation?</vt:lpstr>
      <vt:lpstr>..or just skeptical?</vt:lpstr>
      <vt:lpstr>5 things translators wish editors knew about translation</vt:lpstr>
      <vt:lpstr>PowerPoint Presentation</vt:lpstr>
      <vt:lpstr>Multiple meanings: Portuguese frios</vt:lpstr>
      <vt:lpstr>Multiple meanings: French lancer</vt:lpstr>
      <vt:lpstr>False friends: Spanish embarazada</vt:lpstr>
      <vt:lpstr>PowerPoint Presentation</vt:lpstr>
      <vt:lpstr>PowerPoint Presentation</vt:lpstr>
      <vt:lpstr>How important is this text?</vt:lpstr>
      <vt:lpstr>What is the purpose of the translation?</vt:lpstr>
      <vt:lpstr>Poetry for information Georgy Ivanov, 1949</vt:lpstr>
      <vt:lpstr>Poetry for art Georgy Ivanov, 1949</vt:lpstr>
      <vt:lpstr>PowerPoint Presentation</vt:lpstr>
      <vt:lpstr>PowerPoint Presentation</vt:lpstr>
      <vt:lpstr>Don't try to edit translated texts into sounding like your favorite author from that country. They should sound like the author being translated.</vt:lpstr>
      <vt:lpstr>PowerPoint Presentation</vt:lpstr>
      <vt:lpstr>PowerPoint Presentation</vt:lpstr>
      <vt:lpstr>PowerPoint Presentation</vt:lpstr>
      <vt:lpstr>If something in translation looks weird, ask whether it's the same kind of weird in the original.</vt:lpstr>
      <vt:lpstr>Ask ‘what is happening here?’ rather than ‘what does the original say?’</vt:lpstr>
      <vt:lpstr>Good “what’s happening?” comments</vt:lpstr>
      <vt:lpstr>PowerPoint Presentation</vt:lpstr>
      <vt:lpstr>PowerPoint Presentation</vt:lpstr>
      <vt:lpstr>Translators as creative professionals</vt:lpstr>
      <vt:lpstr>An unhelpful question mark</vt:lpstr>
      <vt:lpstr>An understanding comment</vt:lpstr>
      <vt:lpstr>PowerPoint Presentation</vt:lpstr>
      <vt:lpstr>PowerPoint Presentation</vt:lpstr>
      <vt:lpstr>summary</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things translators wish editors knew about translation</dc:title>
  <dc:creator>Shelley Fairweather-Vega</dc:creator>
  <cp:lastModifiedBy>Shelley Fairweather-Vega</cp:lastModifiedBy>
  <cp:revision>31</cp:revision>
  <dcterms:created xsi:type="dcterms:W3CDTF">2020-07-08T23:28:06Z</dcterms:created>
  <dcterms:modified xsi:type="dcterms:W3CDTF">2020-07-26T23:38:46Z</dcterms:modified>
</cp:coreProperties>
</file>