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0"/>
  </p:notesMasterIdLst>
  <p:sldIdLst>
    <p:sldId id="296" r:id="rId2"/>
    <p:sldId id="292" r:id="rId3"/>
    <p:sldId id="297" r:id="rId4"/>
    <p:sldId id="257" r:id="rId5"/>
    <p:sldId id="261" r:id="rId6"/>
    <p:sldId id="262" r:id="rId7"/>
    <p:sldId id="280" r:id="rId8"/>
    <p:sldId id="285" r:id="rId9"/>
    <p:sldId id="286" r:id="rId10"/>
    <p:sldId id="281" r:id="rId11"/>
    <p:sldId id="288" r:id="rId12"/>
    <p:sldId id="271" r:id="rId13"/>
    <p:sldId id="270" r:id="rId14"/>
    <p:sldId id="274" r:id="rId15"/>
    <p:sldId id="289" r:id="rId16"/>
    <p:sldId id="284" r:id="rId17"/>
    <p:sldId id="287" r:id="rId18"/>
    <p:sldId id="290" r:id="rId19"/>
    <p:sldId id="291" r:id="rId20"/>
    <p:sldId id="282" r:id="rId21"/>
    <p:sldId id="276" r:id="rId22"/>
    <p:sldId id="293" r:id="rId23"/>
    <p:sldId id="294" r:id="rId24"/>
    <p:sldId id="295" r:id="rId25"/>
    <p:sldId id="278" r:id="rId26"/>
    <p:sldId id="300" r:id="rId27"/>
    <p:sldId id="301" r:id="rId28"/>
    <p:sldId id="302"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80494" autoAdjust="0"/>
  </p:normalViewPr>
  <p:slideViewPr>
    <p:cSldViewPr snapToGrid="0">
      <p:cViewPr varScale="1">
        <p:scale>
          <a:sx n="88" d="100"/>
          <a:sy n="88" d="100"/>
        </p:scale>
        <p:origin x="57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AF507-07D1-46FA-BBE1-B42E23B25587}" type="datetimeFigureOut">
              <a:rPr lang="en-US" smtClean="0"/>
              <a:t>11/17/2023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EB76-11D4-435F-AD81-82679EA29C8B}" type="slidenum">
              <a:rPr lang="en-US" smtClean="0"/>
              <a:t>‹#›</a:t>
            </a:fld>
            <a:endParaRPr lang="en-US" dirty="0"/>
          </a:p>
        </p:txBody>
      </p:sp>
    </p:spTree>
    <p:extLst>
      <p:ext uri="{BB962C8B-B14F-4D97-AF65-F5344CB8AC3E}">
        <p14:creationId xmlns:p14="http://schemas.microsoft.com/office/powerpoint/2010/main" val="310187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a:t>
            </a:r>
            <a:r>
              <a:rPr lang="en-US" i="1" dirty="0"/>
              <a:t>Coffeepot for Masochists </a:t>
            </a:r>
            <a:r>
              <a:rPr lang="en-US" i="0" dirty="0"/>
              <a:t>created by </a:t>
            </a:r>
            <a:r>
              <a:rPr lang="en-US" b="0" i="0" dirty="0">
                <a:solidFill>
                  <a:srgbClr val="2B2B2B"/>
                </a:solidFill>
                <a:effectLst/>
                <a:latin typeface="Bradford"/>
              </a:rPr>
              <a:t>www.impossibleobjects.com from French artist Jacques Carelman’s 1969 design in </a:t>
            </a:r>
            <a:r>
              <a:rPr lang="en-US" b="0" i="1" dirty="0">
                <a:solidFill>
                  <a:srgbClr val="2B2B2B"/>
                </a:solidFill>
                <a:effectLst/>
                <a:latin typeface="Bradford"/>
              </a:rPr>
              <a:t>Catalogue d’Objets Introuvables. </a:t>
            </a:r>
            <a:r>
              <a:rPr lang="en-US" b="0" i="0" dirty="0">
                <a:solidFill>
                  <a:srgbClr val="2B2B2B"/>
                </a:solidFill>
                <a:effectLst/>
                <a:latin typeface="Bradford"/>
              </a:rPr>
              <a:t>In English, the title is </a:t>
            </a:r>
            <a:r>
              <a:rPr lang="en-US" b="0" i="1" dirty="0">
                <a:solidFill>
                  <a:srgbClr val="2B2B2B"/>
                </a:solidFill>
                <a:effectLst/>
                <a:latin typeface="Bradford"/>
              </a:rPr>
              <a:t>Catalog of Impossible Objects.</a:t>
            </a:r>
            <a:endParaRPr lang="en-US" i="1" dirty="0"/>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1</a:t>
            </a:fld>
            <a:endParaRPr lang="en-US" dirty="0"/>
          </a:p>
        </p:txBody>
      </p:sp>
    </p:spTree>
    <p:extLst>
      <p:ext uri="{BB962C8B-B14F-4D97-AF65-F5344CB8AC3E}">
        <p14:creationId xmlns:p14="http://schemas.microsoft.com/office/powerpoint/2010/main" val="260726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48C1EB76-11D4-435F-AD81-82679EA29C8B}" type="slidenum">
              <a:rPr lang="en-US" smtClean="0"/>
              <a:t>21</a:t>
            </a:fld>
            <a:endParaRPr lang="en-US" dirty="0"/>
          </a:p>
        </p:txBody>
      </p:sp>
    </p:spTree>
    <p:extLst>
      <p:ext uri="{BB962C8B-B14F-4D97-AF65-F5344CB8AC3E}">
        <p14:creationId xmlns:p14="http://schemas.microsoft.com/office/powerpoint/2010/main" val="342310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48C1EB76-11D4-435F-AD81-82679EA29C8B}" type="slidenum">
              <a:rPr lang="en-US" smtClean="0"/>
              <a:t>22</a:t>
            </a:fld>
            <a:endParaRPr lang="en-US" dirty="0"/>
          </a:p>
        </p:txBody>
      </p:sp>
    </p:spTree>
    <p:extLst>
      <p:ext uri="{BB962C8B-B14F-4D97-AF65-F5344CB8AC3E}">
        <p14:creationId xmlns:p14="http://schemas.microsoft.com/office/powerpoint/2010/main" val="369330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48C1EB76-11D4-435F-AD81-82679EA29C8B}" type="slidenum">
              <a:rPr lang="en-US" smtClean="0"/>
              <a:t>23</a:t>
            </a:fld>
            <a:endParaRPr lang="en-US" dirty="0"/>
          </a:p>
        </p:txBody>
      </p:sp>
    </p:spTree>
    <p:extLst>
      <p:ext uri="{BB962C8B-B14F-4D97-AF65-F5344CB8AC3E}">
        <p14:creationId xmlns:p14="http://schemas.microsoft.com/office/powerpoint/2010/main" val="104868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48C1EB76-11D4-435F-AD81-82679EA29C8B}" type="slidenum">
              <a:rPr lang="en-US" smtClean="0"/>
              <a:t>24</a:t>
            </a:fld>
            <a:endParaRPr lang="en-US" dirty="0"/>
          </a:p>
        </p:txBody>
      </p:sp>
    </p:spTree>
    <p:extLst>
      <p:ext uri="{BB962C8B-B14F-4D97-AF65-F5344CB8AC3E}">
        <p14:creationId xmlns:p14="http://schemas.microsoft.com/office/powerpoint/2010/main" val="3599167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credit to Mounika.studio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description of Progress graphic by mounika.studio.  The graphic shows three rows of text alternating with three rows of hand-drawn circles. There are six circles in each row, divided at different parts of the circle with a wavy black line. Above the line, the circle is white. Below the line, the circle is blue. Each circle has a different level of blue – indicating fullness. Some have low levels of blue, some have high levels of blue, and in between. The first line of text says: This is progress. The second line of text says: This is also progress. The third line of text says: And so is this. In short, all levels mean progress.</a:t>
            </a:r>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27</a:t>
            </a:fld>
            <a:endParaRPr lang="en-US" dirty="0"/>
          </a:p>
        </p:txBody>
      </p:sp>
    </p:spTree>
    <p:extLst>
      <p:ext uri="{BB962C8B-B14F-4D97-AF65-F5344CB8AC3E}">
        <p14:creationId xmlns:p14="http://schemas.microsoft.com/office/powerpoint/2010/main" val="282889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credit to Mounika.studio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description of Progress graphic by mounika.studio.  The graphic shows three rows of text alternating with three rows of hand-drawn circles. There are six circles in each row, divided at different parts of the circle with a wavy black line. Above the line, the circle is white. Below the line, the circle is blue. Each circle has a different level of blue – indicating fullness. Some have low levels of blue, some have high levels of blue, and in between. The first line of text says: This is progress. The second line of text says: This is also progress. The third line of text says: And so is this. In short, all levels mean progress.</a:t>
            </a:r>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4</a:t>
            </a:fld>
            <a:endParaRPr lang="en-US" dirty="0"/>
          </a:p>
        </p:txBody>
      </p:sp>
    </p:spTree>
    <p:extLst>
      <p:ext uri="{BB962C8B-B14F-4D97-AF65-F5344CB8AC3E}">
        <p14:creationId xmlns:p14="http://schemas.microsoft.com/office/powerpoint/2010/main" val="44947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Grackle Docs Plug-in for Google Products:  https://www.grackledocs.com/grackle-for-google-docs-how-it-wor</a:t>
            </a:r>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6</a:t>
            </a:fld>
            <a:endParaRPr lang="en-US" dirty="0"/>
          </a:p>
        </p:txBody>
      </p:sp>
    </p:spTree>
    <p:extLst>
      <p:ext uri="{BB962C8B-B14F-4D97-AF65-F5344CB8AC3E}">
        <p14:creationId xmlns:p14="http://schemas.microsoft.com/office/powerpoint/2010/main" val="390876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2400" dirty="0"/>
              <a:t>Authoring tools like Word, Google, Substack, etc. have style tools in the tool bar</a:t>
            </a:r>
          </a:p>
          <a:p>
            <a:pPr>
              <a:buFont typeface="Wingdings" panose="05000000000000000000" pitchFamily="2" charset="2"/>
              <a:buChar char="§"/>
            </a:pPr>
            <a:r>
              <a:rPr lang="en-US" sz="2400" dirty="0"/>
              <a:t>Assistive technology cannot recognize unstructured headings </a:t>
            </a:r>
          </a:p>
          <a:p>
            <a:pPr lvl="1">
              <a:buFont typeface="Arial" panose="020B0604020202020204" pitchFamily="34" charset="0"/>
              <a:buChar char="•"/>
            </a:pPr>
            <a:r>
              <a:rPr lang="en-US" sz="2200" dirty="0"/>
              <a:t> </a:t>
            </a:r>
            <a:r>
              <a:rPr lang="en-US" sz="2000" dirty="0"/>
              <a:t>Created by manually increasing font size</a:t>
            </a:r>
          </a:p>
          <a:p>
            <a:pPr lvl="1">
              <a:buFont typeface="Arial" panose="020B0604020202020204" pitchFamily="34" charset="0"/>
              <a:buChar char="•"/>
            </a:pPr>
            <a:r>
              <a:rPr lang="en-US" sz="2000" dirty="0"/>
              <a:t> Created by manually bolding, underlining, or italicizing text</a:t>
            </a:r>
          </a:p>
          <a:p>
            <a:pPr lvl="1">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7</a:t>
            </a:fld>
            <a:endParaRPr lang="en-US" dirty="0"/>
          </a:p>
        </p:txBody>
      </p:sp>
    </p:spTree>
    <p:extLst>
      <p:ext uri="{BB962C8B-B14F-4D97-AF65-F5344CB8AC3E}">
        <p14:creationId xmlns:p14="http://schemas.microsoft.com/office/powerpoint/2010/main" val="193735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Grackle Docs Plug-in for Google Products:  https://www.grackledocs.com/grackle-for-google-docs-how-it-wor</a:t>
            </a:r>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8</a:t>
            </a:fld>
            <a:endParaRPr lang="en-US" dirty="0"/>
          </a:p>
        </p:txBody>
      </p:sp>
    </p:spTree>
    <p:extLst>
      <p:ext uri="{BB962C8B-B14F-4D97-AF65-F5344CB8AC3E}">
        <p14:creationId xmlns:p14="http://schemas.microsoft.com/office/powerpoint/2010/main" val="4224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include the following:</a:t>
            </a:r>
          </a:p>
          <a:p>
            <a:r>
              <a:rPr lang="en-US" dirty="0"/>
              <a:t>“Image of”</a:t>
            </a:r>
          </a:p>
          <a:p>
            <a:r>
              <a:rPr lang="en-US" dirty="0"/>
              <a:t>“Photo of”</a:t>
            </a:r>
          </a:p>
          <a:p>
            <a:r>
              <a:rPr lang="en-US" dirty="0"/>
              <a:t>“Screenshot of”</a:t>
            </a:r>
          </a:p>
          <a:p>
            <a:r>
              <a:rPr lang="en-US" dirty="0"/>
              <a:t>“Picture of”</a:t>
            </a:r>
          </a:p>
          <a:p>
            <a:endParaRPr lang="en-US" dirty="0"/>
          </a:p>
          <a:p>
            <a:r>
              <a:rPr lang="en-US" dirty="0"/>
              <a:t>No need to include details like color or background if not directly meaningful to the context.</a:t>
            </a:r>
          </a:p>
          <a:p>
            <a:endParaRPr lang="en-US" dirty="0"/>
          </a:p>
          <a:p>
            <a:r>
              <a:rPr lang="en-US" dirty="0"/>
              <a:t>Also, do not include image attributions or titles. If there is a title box in the alt text tool, leave it blank.</a:t>
            </a:r>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11</a:t>
            </a:fld>
            <a:endParaRPr lang="en-US" dirty="0"/>
          </a:p>
        </p:txBody>
      </p:sp>
    </p:spTree>
    <p:extLst>
      <p:ext uri="{BB962C8B-B14F-4D97-AF65-F5344CB8AC3E}">
        <p14:creationId xmlns:p14="http://schemas.microsoft.com/office/powerpoint/2010/main" val="124253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12</a:t>
            </a:fld>
            <a:endParaRPr lang="en-US" dirty="0"/>
          </a:p>
        </p:txBody>
      </p:sp>
    </p:spTree>
    <p:extLst>
      <p:ext uri="{BB962C8B-B14F-4D97-AF65-F5344CB8AC3E}">
        <p14:creationId xmlns:p14="http://schemas.microsoft.com/office/powerpoint/2010/main" val="259663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16</a:t>
            </a:fld>
            <a:endParaRPr lang="en-US" dirty="0"/>
          </a:p>
        </p:txBody>
      </p:sp>
    </p:spTree>
    <p:extLst>
      <p:ext uri="{BB962C8B-B14F-4D97-AF65-F5344CB8AC3E}">
        <p14:creationId xmlns:p14="http://schemas.microsoft.com/office/powerpoint/2010/main" val="377456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midst of planning and designing a presentation, it can be easy to forget to add alt text to images as you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 readers read items in the order they are added to the slide. Accessibility Checkers remind us to check for logical order.</a:t>
            </a:r>
          </a:p>
          <a:p>
            <a:endParaRPr lang="en-US" dirty="0"/>
          </a:p>
        </p:txBody>
      </p:sp>
      <p:sp>
        <p:nvSpPr>
          <p:cNvPr id="4" name="Slide Number Placeholder 3"/>
          <p:cNvSpPr>
            <a:spLocks noGrp="1"/>
          </p:cNvSpPr>
          <p:nvPr>
            <p:ph type="sldNum" sz="quarter" idx="5"/>
          </p:nvPr>
        </p:nvSpPr>
        <p:spPr/>
        <p:txBody>
          <a:bodyPr/>
          <a:lstStyle/>
          <a:p>
            <a:fld id="{48C1EB76-11D4-435F-AD81-82679EA29C8B}" type="slidenum">
              <a:rPr lang="en-US" smtClean="0"/>
              <a:t>17</a:t>
            </a:fld>
            <a:endParaRPr lang="en-US" dirty="0"/>
          </a:p>
        </p:txBody>
      </p:sp>
    </p:spTree>
    <p:extLst>
      <p:ext uri="{BB962C8B-B14F-4D97-AF65-F5344CB8AC3E}">
        <p14:creationId xmlns:p14="http://schemas.microsoft.com/office/powerpoint/2010/main" val="306426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1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283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4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93566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45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553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194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46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11/17/2023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388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11/17/2023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707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43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11/17/2023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591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www.linkedin.com/in/mcjseattle"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AF08-56BE-A237-9C3E-DEDD461203DB}"/>
              </a:ext>
            </a:extLst>
          </p:cNvPr>
          <p:cNvSpPr>
            <a:spLocks noGrp="1"/>
          </p:cNvSpPr>
          <p:nvPr>
            <p:ph type="title"/>
          </p:nvPr>
        </p:nvSpPr>
        <p:spPr/>
        <p:txBody>
          <a:bodyPr/>
          <a:lstStyle/>
          <a:p>
            <a:r>
              <a:rPr lang="en-US" dirty="0"/>
              <a:t>Accessibility for Editors:</a:t>
            </a:r>
          </a:p>
        </p:txBody>
      </p:sp>
      <p:sp>
        <p:nvSpPr>
          <p:cNvPr id="4" name="Text Placeholder 3">
            <a:extLst>
              <a:ext uri="{FF2B5EF4-FFF2-40B4-BE49-F238E27FC236}">
                <a16:creationId xmlns:a16="http://schemas.microsoft.com/office/drawing/2014/main" id="{22CE3207-35C0-BF35-F687-99D71E8B8CDE}"/>
              </a:ext>
            </a:extLst>
          </p:cNvPr>
          <p:cNvSpPr>
            <a:spLocks noGrp="1"/>
          </p:cNvSpPr>
          <p:nvPr>
            <p:ph type="body" sz="half" idx="2"/>
          </p:nvPr>
        </p:nvSpPr>
        <p:spPr/>
        <p:txBody>
          <a:bodyPr>
            <a:normAutofit/>
          </a:bodyPr>
          <a:lstStyle/>
          <a:p>
            <a:r>
              <a:rPr lang="en-US" sz="2400" dirty="0"/>
              <a:t>A Starting Point for Making Your Business Accessible</a:t>
            </a:r>
          </a:p>
          <a:p>
            <a:endParaRPr lang="en-US" sz="2400" dirty="0"/>
          </a:p>
          <a:p>
            <a:r>
              <a:rPr lang="en-US" sz="2400" dirty="0"/>
              <a:t>Mary-Colleen Jenkins</a:t>
            </a:r>
          </a:p>
          <a:p>
            <a:r>
              <a:rPr lang="en-US" sz="2400" dirty="0"/>
              <a:t>mcedits@gmail.com</a:t>
            </a:r>
          </a:p>
        </p:txBody>
      </p:sp>
      <p:pic>
        <p:nvPicPr>
          <p:cNvPr id="6" name="Content Placeholder 5" descr="he Coffeepot for Masochists designed by French artist Jacques Carelman has the handle and spout on the same side, so anyone trying to use it would pour hot coffee over themselves instead of into a cup. Impossible and dangerous!">
            <a:extLst>
              <a:ext uri="{FF2B5EF4-FFF2-40B4-BE49-F238E27FC236}">
                <a16:creationId xmlns:a16="http://schemas.microsoft.com/office/drawing/2014/main" id="{7E4E9EE6-8A4F-3101-31F3-4513497592B8}"/>
              </a:ext>
            </a:extLst>
          </p:cNvPr>
          <p:cNvPicPr>
            <a:picLocks noGrp="1" noChangeAspect="1"/>
          </p:cNvPicPr>
          <p:nvPr>
            <p:ph idx="1"/>
          </p:nvPr>
        </p:nvPicPr>
        <p:blipFill>
          <a:blip r:embed="rId4"/>
          <a:stretch>
            <a:fillRect/>
          </a:stretch>
        </p:blipFill>
        <p:spPr>
          <a:xfrm>
            <a:off x="5050971" y="1370813"/>
            <a:ext cx="5900058" cy="3918695"/>
          </a:xfrm>
          <a:ln w="19050">
            <a:solidFill>
              <a:schemeClr val="tx1"/>
            </a:solidFill>
          </a:ln>
        </p:spPr>
      </p:pic>
    </p:spTree>
    <p:custDataLst>
      <p:tags r:id="rId1"/>
    </p:custDataLst>
    <p:extLst>
      <p:ext uri="{BB962C8B-B14F-4D97-AF65-F5344CB8AC3E}">
        <p14:creationId xmlns:p14="http://schemas.microsoft.com/office/powerpoint/2010/main" val="258223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Add Alt Text to Images</a:t>
            </a:r>
          </a:p>
        </p:txBody>
      </p:sp>
      <p:sp>
        <p:nvSpPr>
          <p:cNvPr id="6" name="Content Placeholder 5">
            <a:extLst>
              <a:ext uri="{FF2B5EF4-FFF2-40B4-BE49-F238E27FC236}">
                <a16:creationId xmlns:a16="http://schemas.microsoft.com/office/drawing/2014/main" id="{E6C68E02-CE60-BE0E-D226-72A9E6F1E338}"/>
              </a:ext>
            </a:extLst>
          </p:cNvPr>
          <p:cNvSpPr>
            <a:spLocks noGrp="1"/>
          </p:cNvSpPr>
          <p:nvPr>
            <p:ph idx="1"/>
          </p:nvPr>
        </p:nvSpPr>
        <p:spPr/>
        <p:txBody>
          <a:bodyPr>
            <a:normAutofit/>
          </a:bodyPr>
          <a:lstStyle/>
          <a:p>
            <a:pPr marL="0" indent="0">
              <a:buNone/>
            </a:pPr>
            <a:r>
              <a:rPr lang="en-US" sz="2400" b="1" dirty="0"/>
              <a:t>Alt Text is an abbreviation for “Alternative Text”</a:t>
            </a:r>
          </a:p>
          <a:p>
            <a:pPr>
              <a:buFont typeface="Wingdings" panose="05000000000000000000" pitchFamily="2" charset="2"/>
              <a:buChar char="ü"/>
            </a:pPr>
            <a:r>
              <a:rPr lang="en-US" sz="2400" b="0" dirty="0"/>
              <a:t>  </a:t>
            </a:r>
            <a:r>
              <a:rPr lang="en-US" sz="2400" dirty="0"/>
              <a:t>D</a:t>
            </a:r>
            <a:r>
              <a:rPr lang="en-US" sz="2400" b="0" dirty="0"/>
              <a:t>escribes exactly what can be seen in an image</a:t>
            </a:r>
          </a:p>
          <a:p>
            <a:pPr>
              <a:buFont typeface="Wingdings" panose="05000000000000000000" pitchFamily="2" charset="2"/>
              <a:buChar char="ü"/>
            </a:pPr>
            <a:r>
              <a:rPr lang="en-US" sz="2400" b="0" dirty="0"/>
              <a:t>  Is clear and concise – It takes some practice to build this skill</a:t>
            </a:r>
          </a:p>
          <a:p>
            <a:pPr>
              <a:buFont typeface="Wingdings" panose="05000000000000000000" pitchFamily="2" charset="2"/>
              <a:buChar char="ü"/>
            </a:pPr>
            <a:r>
              <a:rPr lang="en-US" sz="2400" b="0" dirty="0"/>
              <a:t> </a:t>
            </a:r>
            <a:r>
              <a:rPr lang="en-US" sz="2400" dirty="0"/>
              <a:t>R</a:t>
            </a:r>
            <a:r>
              <a:rPr lang="en-US" sz="2400" b="0" dirty="0"/>
              <a:t>eveals the meaning/context to a person who does not see that image</a:t>
            </a:r>
          </a:p>
          <a:p>
            <a:pPr>
              <a:buFont typeface="Wingdings" panose="05000000000000000000" pitchFamily="2" charset="2"/>
              <a:buChar char="ü"/>
            </a:pPr>
            <a:r>
              <a:rPr lang="en-US" sz="2400" dirty="0"/>
              <a:t> Purely decorative images can/should be hidden from screen readers </a:t>
            </a:r>
          </a:p>
          <a:p>
            <a:pPr lvl="2">
              <a:buFont typeface="Wingdings" panose="05000000000000000000" pitchFamily="2" charset="2"/>
              <a:buChar char="§"/>
            </a:pPr>
            <a:r>
              <a:rPr lang="en-US" sz="1800" b="0" dirty="0"/>
              <a:t> Microsoft products have a “Mark as decorative” option in the Alt Text field</a:t>
            </a:r>
          </a:p>
          <a:p>
            <a:pPr lvl="2">
              <a:buFont typeface="Wingdings" panose="05000000000000000000" pitchFamily="2" charset="2"/>
              <a:buChar char="§"/>
            </a:pPr>
            <a:r>
              <a:rPr lang="en-US" sz="1800" dirty="0"/>
              <a:t> Grackle will check for “artifacts,” but may not offer an easy check mark solution like Microsoft products do</a:t>
            </a:r>
          </a:p>
          <a:p>
            <a:pPr lvl="2">
              <a:buFont typeface="Wingdings" panose="05000000000000000000" pitchFamily="2" charset="2"/>
              <a:buChar char="§"/>
            </a:pPr>
            <a:endParaRPr lang="en-US" sz="1800" b="0" dirty="0"/>
          </a:p>
          <a:p>
            <a:pPr marL="384048" lvl="2" indent="0">
              <a:buNone/>
            </a:pPr>
            <a:endParaRPr lang="en-US" sz="1800" b="0" dirty="0"/>
          </a:p>
          <a:p>
            <a:pPr marL="0" indent="0">
              <a:buNone/>
            </a:pPr>
            <a:endParaRPr lang="en-US" sz="2400" dirty="0"/>
          </a:p>
        </p:txBody>
      </p:sp>
    </p:spTree>
    <p:custDataLst>
      <p:tags r:id="rId1"/>
    </p:custDataLst>
    <p:extLst>
      <p:ext uri="{BB962C8B-B14F-4D97-AF65-F5344CB8AC3E}">
        <p14:creationId xmlns:p14="http://schemas.microsoft.com/office/powerpoint/2010/main" val="167527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4B19-BC4D-7ACE-CB60-594C23A5B4E5}"/>
              </a:ext>
            </a:extLst>
          </p:cNvPr>
          <p:cNvSpPr>
            <a:spLocks noGrp="1"/>
          </p:cNvSpPr>
          <p:nvPr>
            <p:ph type="title"/>
          </p:nvPr>
        </p:nvSpPr>
        <p:spPr/>
        <p:txBody>
          <a:bodyPr/>
          <a:lstStyle/>
          <a:p>
            <a:r>
              <a:rPr lang="en-US" dirty="0">
                <a:solidFill>
                  <a:schemeClr val="accent2"/>
                </a:solidFill>
              </a:rPr>
              <a:t>Alt-Text Example</a:t>
            </a:r>
          </a:p>
        </p:txBody>
      </p:sp>
      <p:sp>
        <p:nvSpPr>
          <p:cNvPr id="6" name="TextBox 5">
            <a:extLst>
              <a:ext uri="{FF2B5EF4-FFF2-40B4-BE49-F238E27FC236}">
                <a16:creationId xmlns:a16="http://schemas.microsoft.com/office/drawing/2014/main" id="{BB275408-0774-6E24-7E10-50759AE45891}"/>
              </a:ext>
            </a:extLst>
          </p:cNvPr>
          <p:cNvSpPr txBox="1"/>
          <p:nvPr/>
        </p:nvSpPr>
        <p:spPr>
          <a:xfrm>
            <a:off x="1001486" y="2220456"/>
            <a:ext cx="5127171" cy="2677656"/>
          </a:xfrm>
          <a:prstGeom prst="rect">
            <a:avLst/>
          </a:prstGeom>
          <a:noFill/>
        </p:spPr>
        <p:txBody>
          <a:bodyPr wrap="square" rtlCol="0">
            <a:spAutoFit/>
          </a:bodyPr>
          <a:lstStyle/>
          <a:p>
            <a:pPr marL="0" indent="0">
              <a:buNone/>
            </a:pPr>
            <a:r>
              <a:rPr lang="en-US" sz="2400" b="0" dirty="0"/>
              <a:t>“Two apples hanging low on a leafy branch.”</a:t>
            </a:r>
          </a:p>
          <a:p>
            <a:pPr marL="0" indent="0">
              <a:buNone/>
            </a:pPr>
            <a:endParaRPr lang="en-US" sz="2400" b="0" dirty="0"/>
          </a:p>
          <a:p>
            <a:pPr marL="0" indent="0">
              <a:buNone/>
            </a:pPr>
            <a:r>
              <a:rPr lang="en-US" sz="2400" b="1" dirty="0"/>
              <a:t>Context:</a:t>
            </a:r>
          </a:p>
          <a:p>
            <a:pPr marL="0" indent="0">
              <a:buNone/>
            </a:pPr>
            <a:r>
              <a:rPr lang="en-US" sz="2400" b="0" dirty="0"/>
              <a:t>Presentation about fixing easy accessibility problems, aka “low-hanging fruit.”</a:t>
            </a:r>
          </a:p>
        </p:txBody>
      </p:sp>
      <p:pic>
        <p:nvPicPr>
          <p:cNvPr id="5" name="Content Placeholder 4" descr="“Two apples hanging low on a leafy branch.”&#10;">
            <a:extLst>
              <a:ext uri="{FF2B5EF4-FFF2-40B4-BE49-F238E27FC236}">
                <a16:creationId xmlns:a16="http://schemas.microsoft.com/office/drawing/2014/main" id="{4ADF69C9-A0CD-3171-602F-9592F94BB26A}"/>
              </a:ext>
            </a:extLst>
          </p:cNvPr>
          <p:cNvPicPr>
            <a:picLocks noGrp="1" noChangeAspect="1"/>
          </p:cNvPicPr>
          <p:nvPr>
            <p:ph idx="1"/>
          </p:nvPr>
        </p:nvPicPr>
        <p:blipFill>
          <a:blip r:embed="rId4"/>
          <a:stretch>
            <a:fillRect/>
          </a:stretch>
        </p:blipFill>
        <p:spPr>
          <a:xfrm>
            <a:off x="6314510" y="2220456"/>
            <a:ext cx="5040881" cy="3360588"/>
          </a:xfrm>
          <a:ln w="19050">
            <a:solidFill>
              <a:schemeClr val="tx1"/>
            </a:solidFill>
          </a:ln>
        </p:spPr>
      </p:pic>
    </p:spTree>
    <p:custDataLst>
      <p:tags r:id="rId1"/>
    </p:custDataLst>
    <p:extLst>
      <p:ext uri="{BB962C8B-B14F-4D97-AF65-F5344CB8AC3E}">
        <p14:creationId xmlns:p14="http://schemas.microsoft.com/office/powerpoint/2010/main" val="113729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6459-469E-551C-63B7-2945DBBBB2A4}"/>
              </a:ext>
            </a:extLst>
          </p:cNvPr>
          <p:cNvSpPr>
            <a:spLocks noGrp="1"/>
          </p:cNvSpPr>
          <p:nvPr>
            <p:ph type="title"/>
          </p:nvPr>
        </p:nvSpPr>
        <p:spPr/>
        <p:txBody>
          <a:bodyPr/>
          <a:lstStyle/>
          <a:p>
            <a:r>
              <a:rPr lang="en-US" dirty="0">
                <a:solidFill>
                  <a:schemeClr val="accent2"/>
                </a:solidFill>
              </a:rPr>
              <a:t>Adding Alt Text in Facebook </a:t>
            </a:r>
            <a:r>
              <a:rPr lang="en-US" sz="2800" dirty="0">
                <a:solidFill>
                  <a:schemeClr val="accent2"/>
                </a:solidFill>
              </a:rPr>
              <a:t>(1 of 2)</a:t>
            </a:r>
          </a:p>
        </p:txBody>
      </p:sp>
      <p:sp>
        <p:nvSpPr>
          <p:cNvPr id="15" name="TextBox 14">
            <a:extLst>
              <a:ext uri="{FF2B5EF4-FFF2-40B4-BE49-F238E27FC236}">
                <a16:creationId xmlns:a16="http://schemas.microsoft.com/office/drawing/2014/main" id="{0C6D3E95-590A-8AD0-4656-07116E1CAAE2}"/>
              </a:ext>
            </a:extLst>
          </p:cNvPr>
          <p:cNvSpPr txBox="1"/>
          <p:nvPr/>
        </p:nvSpPr>
        <p:spPr>
          <a:xfrm>
            <a:off x="1539551" y="5282286"/>
            <a:ext cx="3564294" cy="646331"/>
          </a:xfrm>
          <a:prstGeom prst="rect">
            <a:avLst/>
          </a:prstGeom>
          <a:noFill/>
        </p:spPr>
        <p:txBody>
          <a:bodyPr wrap="square" rtlCol="0">
            <a:spAutoFit/>
          </a:bodyPr>
          <a:lstStyle/>
          <a:p>
            <a:r>
              <a:rPr lang="en-US" dirty="0"/>
              <a:t>Select photo and look for pencil icon in upper right corner</a:t>
            </a:r>
          </a:p>
        </p:txBody>
      </p:sp>
      <p:pic>
        <p:nvPicPr>
          <p:cNvPr id="5" name="Content Placeholder 4" descr="Thumbnail photo from Facebook library with pencil icon highlighted ">
            <a:extLst>
              <a:ext uri="{FF2B5EF4-FFF2-40B4-BE49-F238E27FC236}">
                <a16:creationId xmlns:a16="http://schemas.microsoft.com/office/drawing/2014/main" id="{601A44C1-4001-4AC7-E3E6-89654C14D27E}"/>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801015" y="2051354"/>
            <a:ext cx="2795065" cy="3085335"/>
          </a:xfrm>
          <a:ln w="19050">
            <a:solidFill>
              <a:schemeClr val="tx1"/>
            </a:solidFill>
          </a:ln>
        </p:spPr>
      </p:pic>
      <p:sp>
        <p:nvSpPr>
          <p:cNvPr id="6" name="Oval 5">
            <a:extLst>
              <a:ext uri="{FF2B5EF4-FFF2-40B4-BE49-F238E27FC236}">
                <a16:creationId xmlns:a16="http://schemas.microsoft.com/office/drawing/2014/main" id="{4D0EF24B-9D5F-3C1A-6658-3043594C39E7}"/>
              </a:ext>
              <a:ext uri="{C183D7F6-B498-43B3-948B-1728B52AA6E4}">
                <adec:decorative xmlns:adec="http://schemas.microsoft.com/office/drawing/2017/decorative" val="1"/>
              </a:ext>
            </a:extLst>
          </p:cNvPr>
          <p:cNvSpPr/>
          <p:nvPr/>
        </p:nvSpPr>
        <p:spPr>
          <a:xfrm>
            <a:off x="3558210" y="2219865"/>
            <a:ext cx="978407" cy="859972"/>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Arrow: Left 3">
            <a:extLst>
              <a:ext uri="{FF2B5EF4-FFF2-40B4-BE49-F238E27FC236}">
                <a16:creationId xmlns:a16="http://schemas.microsoft.com/office/drawing/2014/main" id="{68593E1E-08A3-04E4-13B6-2BBFA11EAE9A}"/>
              </a:ext>
              <a:ext uri="{C183D7F6-B498-43B3-948B-1728B52AA6E4}">
                <adec:decorative xmlns:adec="http://schemas.microsoft.com/office/drawing/2017/decorative" val="1"/>
              </a:ext>
            </a:extLst>
          </p:cNvPr>
          <p:cNvSpPr/>
          <p:nvPr/>
        </p:nvSpPr>
        <p:spPr>
          <a:xfrm>
            <a:off x="4654425" y="2407535"/>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6EBBA35-C8BF-1385-C217-49B95628BA90}"/>
              </a:ext>
            </a:extLst>
          </p:cNvPr>
          <p:cNvSpPr txBox="1"/>
          <p:nvPr/>
        </p:nvSpPr>
        <p:spPr>
          <a:xfrm>
            <a:off x="6718040" y="5248343"/>
            <a:ext cx="3928187" cy="646331"/>
          </a:xfrm>
          <a:prstGeom prst="rect">
            <a:avLst/>
          </a:prstGeom>
          <a:noFill/>
        </p:spPr>
        <p:txBody>
          <a:bodyPr wrap="square" rtlCol="0">
            <a:spAutoFit/>
          </a:bodyPr>
          <a:lstStyle/>
          <a:p>
            <a:r>
              <a:rPr lang="en-US" dirty="0"/>
              <a:t>“Change Alt Text” is the first option in the drop-down menu</a:t>
            </a:r>
          </a:p>
        </p:txBody>
      </p:sp>
      <p:pic>
        <p:nvPicPr>
          <p:cNvPr id="10" name="Picture 9" descr="Thumbnail photo from Facebook library with partial view of drop down menu desceding from pencil icon. ">
            <a:extLst>
              <a:ext uri="{FF2B5EF4-FFF2-40B4-BE49-F238E27FC236}">
                <a16:creationId xmlns:a16="http://schemas.microsoft.com/office/drawing/2014/main" id="{0F69689A-871C-CB4D-E6D5-48220051A07E}"/>
              </a:ext>
            </a:extLst>
          </p:cNvPr>
          <p:cNvPicPr>
            <a:picLocks noChangeAspect="1"/>
          </p:cNvPicPr>
          <p:nvPr/>
        </p:nvPicPr>
        <p:blipFill>
          <a:blip r:embed="rId6"/>
          <a:stretch>
            <a:fillRect/>
          </a:stretch>
        </p:blipFill>
        <p:spPr>
          <a:xfrm>
            <a:off x="6568751" y="2105794"/>
            <a:ext cx="4077477" cy="2774115"/>
          </a:xfrm>
          <a:prstGeom prst="rect">
            <a:avLst/>
          </a:prstGeom>
          <a:ln w="19050">
            <a:solidFill>
              <a:schemeClr val="tx1"/>
            </a:solidFill>
          </a:ln>
        </p:spPr>
      </p:pic>
      <p:sp>
        <p:nvSpPr>
          <p:cNvPr id="11" name="Oval 10">
            <a:extLst>
              <a:ext uri="{FF2B5EF4-FFF2-40B4-BE49-F238E27FC236}">
                <a16:creationId xmlns:a16="http://schemas.microsoft.com/office/drawing/2014/main" id="{BA976A07-CF5F-C0BA-B698-A8A5D081B284}"/>
              </a:ext>
              <a:ext uri="{C183D7F6-B498-43B3-948B-1728B52AA6E4}">
                <adec:decorative xmlns:adec="http://schemas.microsoft.com/office/drawing/2017/decorative" val="1"/>
              </a:ext>
            </a:extLst>
          </p:cNvPr>
          <p:cNvSpPr/>
          <p:nvPr/>
        </p:nvSpPr>
        <p:spPr>
          <a:xfrm>
            <a:off x="8237357" y="2599039"/>
            <a:ext cx="2642135" cy="1289785"/>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9170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6459-469E-551C-63B7-2945DBBBB2A4}"/>
              </a:ext>
            </a:extLst>
          </p:cNvPr>
          <p:cNvSpPr>
            <a:spLocks noGrp="1"/>
          </p:cNvSpPr>
          <p:nvPr>
            <p:ph type="title"/>
          </p:nvPr>
        </p:nvSpPr>
        <p:spPr/>
        <p:txBody>
          <a:bodyPr/>
          <a:lstStyle/>
          <a:p>
            <a:r>
              <a:rPr lang="en-US" dirty="0">
                <a:solidFill>
                  <a:schemeClr val="accent2"/>
                </a:solidFill>
              </a:rPr>
              <a:t>Adding Alt Text in Facebook </a:t>
            </a:r>
            <a:r>
              <a:rPr lang="en-US" sz="2800" dirty="0">
                <a:solidFill>
                  <a:schemeClr val="accent2"/>
                </a:solidFill>
              </a:rPr>
              <a:t>(2 of 2)</a:t>
            </a:r>
          </a:p>
        </p:txBody>
      </p:sp>
      <p:sp>
        <p:nvSpPr>
          <p:cNvPr id="20" name="TextBox 19">
            <a:extLst>
              <a:ext uri="{FF2B5EF4-FFF2-40B4-BE49-F238E27FC236}">
                <a16:creationId xmlns:a16="http://schemas.microsoft.com/office/drawing/2014/main" id="{56BBF1A7-9C04-9869-C271-D82A624BCC65}"/>
              </a:ext>
            </a:extLst>
          </p:cNvPr>
          <p:cNvSpPr txBox="1"/>
          <p:nvPr/>
        </p:nvSpPr>
        <p:spPr>
          <a:xfrm>
            <a:off x="600270" y="1855362"/>
            <a:ext cx="5355772" cy="4154984"/>
          </a:xfrm>
          <a:prstGeom prst="rect">
            <a:avLst/>
          </a:prstGeom>
          <a:noFill/>
        </p:spPr>
        <p:txBody>
          <a:bodyPr wrap="square" rtlCol="0">
            <a:spAutoFit/>
          </a:bodyPr>
          <a:lstStyle/>
          <a:p>
            <a:r>
              <a:rPr lang="en-US" sz="2400" dirty="0"/>
              <a:t>Without Alt text, screen reader users will hear “No photo description available” for every image.</a:t>
            </a:r>
          </a:p>
          <a:p>
            <a:endParaRPr lang="en-US" sz="2400" dirty="0"/>
          </a:p>
          <a:p>
            <a:r>
              <a:rPr lang="en-US" sz="2400" dirty="0"/>
              <a:t>When we add brief alt text that expresses the key details of the image, a person who does not see the image will understand context:</a:t>
            </a:r>
          </a:p>
          <a:p>
            <a:endParaRPr lang="en-US" sz="2400" dirty="0"/>
          </a:p>
          <a:p>
            <a:r>
              <a:rPr lang="en-US" sz="2400" dirty="0"/>
              <a:t>“Large, intimidating dog balancing a small, fluffy duckling on its head.”</a:t>
            </a:r>
          </a:p>
        </p:txBody>
      </p:sp>
      <p:sp>
        <p:nvSpPr>
          <p:cNvPr id="21" name="Oval 20">
            <a:extLst>
              <a:ext uri="{FF2B5EF4-FFF2-40B4-BE49-F238E27FC236}">
                <a16:creationId xmlns:a16="http://schemas.microsoft.com/office/drawing/2014/main" id="{E6EBA26A-E90F-8297-586A-DBAAC78E54C6}"/>
              </a:ext>
              <a:ext uri="{C183D7F6-B498-43B3-948B-1728B52AA6E4}">
                <adec:decorative xmlns:adec="http://schemas.microsoft.com/office/drawing/2017/decorative" val="1"/>
              </a:ext>
            </a:extLst>
          </p:cNvPr>
          <p:cNvSpPr/>
          <p:nvPr/>
        </p:nvSpPr>
        <p:spPr>
          <a:xfrm>
            <a:off x="6403328" y="2906486"/>
            <a:ext cx="3078129" cy="85997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descr="Partial view of Facebook &quot;Change Alt Text&quot; field.">
            <a:extLst>
              <a:ext uri="{FF2B5EF4-FFF2-40B4-BE49-F238E27FC236}">
                <a16:creationId xmlns:a16="http://schemas.microsoft.com/office/drawing/2014/main" id="{390DA50B-CAFB-F4E1-8309-8825905A2719}"/>
              </a:ext>
            </a:extLst>
          </p:cNvPr>
          <p:cNvPicPr>
            <a:picLocks noChangeAspect="1"/>
          </p:cNvPicPr>
          <p:nvPr/>
        </p:nvPicPr>
        <p:blipFill>
          <a:blip r:embed="rId3"/>
          <a:stretch>
            <a:fillRect/>
          </a:stretch>
        </p:blipFill>
        <p:spPr>
          <a:xfrm>
            <a:off x="6403328" y="2056429"/>
            <a:ext cx="5543550" cy="3752850"/>
          </a:xfrm>
          <a:prstGeom prst="rect">
            <a:avLst/>
          </a:prstGeom>
          <a:ln w="19050">
            <a:solidFill>
              <a:schemeClr val="tx1"/>
            </a:solidFill>
          </a:ln>
        </p:spPr>
      </p:pic>
    </p:spTree>
    <p:custDataLst>
      <p:tags r:id="rId1"/>
    </p:custDataLst>
    <p:extLst>
      <p:ext uri="{BB962C8B-B14F-4D97-AF65-F5344CB8AC3E}">
        <p14:creationId xmlns:p14="http://schemas.microsoft.com/office/powerpoint/2010/main" val="7498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6459-469E-551C-63B7-2945DBBBB2A4}"/>
              </a:ext>
            </a:extLst>
          </p:cNvPr>
          <p:cNvSpPr>
            <a:spLocks noGrp="1"/>
          </p:cNvSpPr>
          <p:nvPr>
            <p:ph type="title"/>
          </p:nvPr>
        </p:nvSpPr>
        <p:spPr/>
        <p:txBody>
          <a:bodyPr/>
          <a:lstStyle/>
          <a:p>
            <a:r>
              <a:rPr lang="en-US" dirty="0">
                <a:solidFill>
                  <a:schemeClr val="accent2"/>
                </a:solidFill>
              </a:rPr>
              <a:t>Adding Alt Text in Substack </a:t>
            </a:r>
            <a:endParaRPr lang="en-US" sz="2800" dirty="0">
              <a:solidFill>
                <a:schemeClr val="accent2"/>
              </a:solidFill>
            </a:endParaRPr>
          </a:p>
        </p:txBody>
      </p:sp>
      <p:sp>
        <p:nvSpPr>
          <p:cNvPr id="15" name="TextBox 14">
            <a:extLst>
              <a:ext uri="{FF2B5EF4-FFF2-40B4-BE49-F238E27FC236}">
                <a16:creationId xmlns:a16="http://schemas.microsoft.com/office/drawing/2014/main" id="{0C6D3E95-590A-8AD0-4656-07116E1CAAE2}"/>
              </a:ext>
            </a:extLst>
          </p:cNvPr>
          <p:cNvSpPr txBox="1"/>
          <p:nvPr/>
        </p:nvSpPr>
        <p:spPr>
          <a:xfrm>
            <a:off x="1666874" y="5156010"/>
            <a:ext cx="8439151" cy="1200329"/>
          </a:xfrm>
          <a:prstGeom prst="rect">
            <a:avLst/>
          </a:prstGeom>
          <a:noFill/>
        </p:spPr>
        <p:txBody>
          <a:bodyPr wrap="square" rtlCol="0">
            <a:spAutoFit/>
          </a:bodyPr>
          <a:lstStyle/>
          <a:p>
            <a:r>
              <a:rPr lang="en-US" dirty="0"/>
              <a:t>Select photo and look for three dots (…) in upper right corner. “Edit Alt Text” is the first option in the drop-down menu. The text field is small, but you can use the arrow keys to read and edit the content.</a:t>
            </a:r>
          </a:p>
          <a:p>
            <a:endParaRPr lang="en-US" dirty="0"/>
          </a:p>
        </p:txBody>
      </p:sp>
      <p:pic>
        <p:nvPicPr>
          <p:cNvPr id="5" name="Picture 4" descr="Partial view of a Substack image with drop down menu exposed to reflect how to Edit alt text for an imbedded image.">
            <a:extLst>
              <a:ext uri="{FF2B5EF4-FFF2-40B4-BE49-F238E27FC236}">
                <a16:creationId xmlns:a16="http://schemas.microsoft.com/office/drawing/2014/main" id="{340A789C-BE6F-2686-718F-F13FF904B8C9}"/>
              </a:ext>
            </a:extLst>
          </p:cNvPr>
          <p:cNvPicPr>
            <a:picLocks noChangeAspect="1"/>
          </p:cNvPicPr>
          <p:nvPr/>
        </p:nvPicPr>
        <p:blipFill>
          <a:blip r:embed="rId3"/>
          <a:stretch>
            <a:fillRect/>
          </a:stretch>
        </p:blipFill>
        <p:spPr>
          <a:xfrm>
            <a:off x="1030605" y="2009774"/>
            <a:ext cx="4150995" cy="2981325"/>
          </a:xfrm>
          <a:prstGeom prst="rect">
            <a:avLst/>
          </a:prstGeom>
          <a:ln w="19050">
            <a:solidFill>
              <a:schemeClr val="tx1"/>
            </a:solidFill>
          </a:ln>
        </p:spPr>
      </p:pic>
      <p:pic>
        <p:nvPicPr>
          <p:cNvPr id="7" name="Picture 6" descr="Partial view of a Substack image with drop down menu exposed to reflect how to Edit alt text for an imbedded image. &quot;New Alt Text&quot; field exposed.">
            <a:extLst>
              <a:ext uri="{FF2B5EF4-FFF2-40B4-BE49-F238E27FC236}">
                <a16:creationId xmlns:a16="http://schemas.microsoft.com/office/drawing/2014/main" id="{145FFFBD-72C0-8704-82E2-63EE09F055E8}"/>
              </a:ext>
            </a:extLst>
          </p:cNvPr>
          <p:cNvPicPr>
            <a:picLocks noChangeAspect="1"/>
          </p:cNvPicPr>
          <p:nvPr/>
        </p:nvPicPr>
        <p:blipFill>
          <a:blip r:embed="rId4"/>
          <a:stretch>
            <a:fillRect/>
          </a:stretch>
        </p:blipFill>
        <p:spPr>
          <a:xfrm>
            <a:off x="6276974" y="2050243"/>
            <a:ext cx="4191735" cy="2909887"/>
          </a:xfrm>
          <a:prstGeom prst="rect">
            <a:avLst/>
          </a:prstGeom>
          <a:ln w="19050">
            <a:solidFill>
              <a:schemeClr val="tx1"/>
            </a:solidFill>
          </a:ln>
        </p:spPr>
      </p:pic>
      <p:sp>
        <p:nvSpPr>
          <p:cNvPr id="8" name="Oval 7">
            <a:extLst>
              <a:ext uri="{FF2B5EF4-FFF2-40B4-BE49-F238E27FC236}">
                <a16:creationId xmlns:a16="http://schemas.microsoft.com/office/drawing/2014/main" id="{3D8454BC-3CFA-D486-1D21-E2C3DB074EA3}"/>
              </a:ext>
              <a:ext uri="{C183D7F6-B498-43B3-948B-1728B52AA6E4}">
                <adec:decorative xmlns:adec="http://schemas.microsoft.com/office/drawing/2017/decorative" val="1"/>
              </a:ext>
            </a:extLst>
          </p:cNvPr>
          <p:cNvSpPr/>
          <p:nvPr/>
        </p:nvSpPr>
        <p:spPr>
          <a:xfrm>
            <a:off x="2466975" y="1947862"/>
            <a:ext cx="3238500" cy="1109663"/>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6F0A86BC-D5CE-38D8-B316-D5A0E176135D}"/>
              </a:ext>
              <a:ext uri="{C183D7F6-B498-43B3-948B-1728B52AA6E4}">
                <adec:decorative xmlns:adec="http://schemas.microsoft.com/office/drawing/2017/decorative" val="1"/>
              </a:ext>
            </a:extLst>
          </p:cNvPr>
          <p:cNvSpPr/>
          <p:nvPr/>
        </p:nvSpPr>
        <p:spPr>
          <a:xfrm>
            <a:off x="6877049" y="2578545"/>
            <a:ext cx="3591660" cy="1481826"/>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noFill/>
            </a:endParaRPr>
          </a:p>
        </p:txBody>
      </p:sp>
    </p:spTree>
    <p:custDataLst>
      <p:tags r:id="rId1"/>
    </p:custDataLst>
    <p:extLst>
      <p:ext uri="{BB962C8B-B14F-4D97-AF65-F5344CB8AC3E}">
        <p14:creationId xmlns:p14="http://schemas.microsoft.com/office/powerpoint/2010/main" val="139705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F9F87-7FAB-1D11-DF01-222ACF786B2D}"/>
              </a:ext>
            </a:extLst>
          </p:cNvPr>
          <p:cNvSpPr>
            <a:spLocks noGrp="1"/>
          </p:cNvSpPr>
          <p:nvPr>
            <p:ph type="title"/>
          </p:nvPr>
        </p:nvSpPr>
        <p:spPr>
          <a:xfrm>
            <a:off x="642257" y="552796"/>
            <a:ext cx="3200400" cy="1733204"/>
          </a:xfrm>
        </p:spPr>
        <p:txBody>
          <a:bodyPr>
            <a:noAutofit/>
          </a:bodyPr>
          <a:lstStyle/>
          <a:p>
            <a:r>
              <a:rPr lang="en-US" sz="3200" dirty="0"/>
              <a:t>Quickfire 3:</a:t>
            </a:r>
            <a:br>
              <a:rPr lang="en-US" sz="3200" dirty="0"/>
            </a:br>
            <a:r>
              <a:rPr lang="en-US" sz="3200" dirty="0"/>
              <a:t>Exploring Alt Text</a:t>
            </a:r>
            <a:br>
              <a:rPr lang="en-US" sz="3200" dirty="0"/>
            </a:br>
            <a:endParaRPr lang="en-US" sz="3200" dirty="0"/>
          </a:p>
        </p:txBody>
      </p:sp>
      <p:sp>
        <p:nvSpPr>
          <p:cNvPr id="6" name="Text Placeholder 5">
            <a:extLst>
              <a:ext uri="{FF2B5EF4-FFF2-40B4-BE49-F238E27FC236}">
                <a16:creationId xmlns:a16="http://schemas.microsoft.com/office/drawing/2014/main" id="{DA1A4C3C-4BE1-C853-2E9E-98E810D404B8}"/>
              </a:ext>
            </a:extLst>
          </p:cNvPr>
          <p:cNvSpPr>
            <a:spLocks noGrp="1"/>
          </p:cNvSpPr>
          <p:nvPr>
            <p:ph type="body" sz="half" idx="2"/>
          </p:nvPr>
        </p:nvSpPr>
        <p:spPr>
          <a:xfrm>
            <a:off x="457200" y="2492829"/>
            <a:ext cx="3200400" cy="3812375"/>
          </a:xfrm>
        </p:spPr>
        <p:txBody>
          <a:bodyPr>
            <a:normAutofit/>
          </a:bodyPr>
          <a:lstStyle/>
          <a:p>
            <a:r>
              <a:rPr lang="en-US" sz="2000" dirty="0"/>
              <a:t>Open a favorite authoring tool or social media platform and see if you can locate the Alt Text field. </a:t>
            </a:r>
          </a:p>
          <a:p>
            <a:pPr algn="ctr"/>
            <a:r>
              <a:rPr lang="en-US" sz="2400" dirty="0"/>
              <a:t>OR</a:t>
            </a:r>
          </a:p>
          <a:p>
            <a:pPr algn="ctr"/>
            <a:endParaRPr lang="en-US" sz="2400" dirty="0"/>
          </a:p>
          <a:p>
            <a:r>
              <a:rPr lang="en-US" sz="2000" dirty="0"/>
              <a:t>Practice writing alt text for an image in one of your documents or social media posts.</a:t>
            </a:r>
          </a:p>
          <a:p>
            <a:endParaRPr lang="en-US" sz="2400" dirty="0"/>
          </a:p>
        </p:txBody>
      </p:sp>
      <p:pic>
        <p:nvPicPr>
          <p:cNvPr id="8" name="Content Placeholder 7" descr="Rising flames against a black background">
            <a:extLst>
              <a:ext uri="{FF2B5EF4-FFF2-40B4-BE49-F238E27FC236}">
                <a16:creationId xmlns:a16="http://schemas.microsoft.com/office/drawing/2014/main" id="{B0AA11C9-20B7-AEA0-3488-D671D1000CFF}"/>
              </a:ext>
            </a:extLst>
          </p:cNvPr>
          <p:cNvPicPr>
            <a:picLocks noGrp="1" noChangeAspect="1"/>
          </p:cNvPicPr>
          <p:nvPr>
            <p:ph idx="1"/>
          </p:nvPr>
        </p:nvPicPr>
        <p:blipFill>
          <a:blip r:embed="rId3"/>
          <a:stretch>
            <a:fillRect/>
          </a:stretch>
        </p:blipFill>
        <p:spPr>
          <a:xfrm>
            <a:off x="4800600" y="1196446"/>
            <a:ext cx="6492875" cy="4328583"/>
          </a:xfrm>
        </p:spPr>
      </p:pic>
      <p:sp>
        <p:nvSpPr>
          <p:cNvPr id="9" name="Footer Placeholder 8">
            <a:extLst>
              <a:ext uri="{FF2B5EF4-FFF2-40B4-BE49-F238E27FC236}">
                <a16:creationId xmlns:a16="http://schemas.microsoft.com/office/drawing/2014/main" id="{E0E695E9-A365-0364-B432-AF030286C03F}"/>
              </a:ext>
            </a:extLst>
          </p:cNvPr>
          <p:cNvSpPr>
            <a:spLocks noGrp="1"/>
          </p:cNvSpPr>
          <p:nvPr>
            <p:ph type="ftr" sz="quarter" idx="11"/>
          </p:nvPr>
        </p:nvSpPr>
        <p:spPr/>
        <p:txBody>
          <a:bodyPr/>
          <a:lstStyle/>
          <a:p>
            <a:r>
              <a:rPr lang="en-US" dirty="0"/>
              <a:t>Photo by Cullan Smith on Unsplash</a:t>
            </a:r>
          </a:p>
        </p:txBody>
      </p:sp>
    </p:spTree>
    <p:custDataLst>
      <p:tags r:id="rId1"/>
    </p:custDataLst>
    <p:extLst>
      <p:ext uri="{BB962C8B-B14F-4D97-AF65-F5344CB8AC3E}">
        <p14:creationId xmlns:p14="http://schemas.microsoft.com/office/powerpoint/2010/main" val="3325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Presentation Slides</a:t>
            </a:r>
          </a:p>
        </p:txBody>
      </p:sp>
      <p:sp>
        <p:nvSpPr>
          <p:cNvPr id="6" name="Content Placeholder 5">
            <a:extLst>
              <a:ext uri="{FF2B5EF4-FFF2-40B4-BE49-F238E27FC236}">
                <a16:creationId xmlns:a16="http://schemas.microsoft.com/office/drawing/2014/main" id="{E6C68E02-CE60-BE0E-D226-72A9E6F1E338}"/>
              </a:ext>
            </a:extLst>
          </p:cNvPr>
          <p:cNvSpPr>
            <a:spLocks noGrp="1"/>
          </p:cNvSpPr>
          <p:nvPr>
            <p:ph idx="1"/>
          </p:nvPr>
        </p:nvSpPr>
        <p:spPr>
          <a:xfrm>
            <a:off x="1066800" y="1878392"/>
            <a:ext cx="10058400" cy="4023360"/>
          </a:xfrm>
        </p:spPr>
        <p:txBody>
          <a:bodyPr>
            <a:normAutofit/>
          </a:bodyPr>
          <a:lstStyle/>
          <a:p>
            <a:pPr>
              <a:buFont typeface="Wingdings" panose="05000000000000000000" pitchFamily="2" charset="2"/>
              <a:buChar char="§"/>
            </a:pPr>
            <a:r>
              <a:rPr lang="en-US" sz="2400" dirty="0">
                <a:solidFill>
                  <a:schemeClr val="tx1"/>
                </a:solidFill>
              </a:rPr>
              <a:t> Give each slide a unique title </a:t>
            </a:r>
          </a:p>
          <a:p>
            <a:pPr lvl="1">
              <a:buFont typeface="Arial" panose="020B0604020202020204" pitchFamily="34" charset="0"/>
              <a:buChar char="•"/>
            </a:pPr>
            <a:r>
              <a:rPr lang="en-US" sz="2000" dirty="0">
                <a:solidFill>
                  <a:schemeClr val="tx1"/>
                </a:solidFill>
              </a:rPr>
              <a:t>Slide titles function as structured headers</a:t>
            </a:r>
          </a:p>
          <a:p>
            <a:pPr lvl="1">
              <a:buFont typeface="Arial" panose="020B0604020202020204" pitchFamily="34" charset="0"/>
              <a:buChar char="•"/>
            </a:pPr>
            <a:r>
              <a:rPr lang="en-US" sz="2000" dirty="0">
                <a:solidFill>
                  <a:schemeClr val="tx1"/>
                </a:solidFill>
              </a:rPr>
              <a:t>If slides in a series share a title, offer an indicator: (1 of 2), (2 of 2), etc.</a:t>
            </a:r>
          </a:p>
          <a:p>
            <a:pPr>
              <a:buFont typeface="Wingdings" panose="05000000000000000000" pitchFamily="2" charset="2"/>
              <a:buChar char="§"/>
            </a:pPr>
            <a:r>
              <a:rPr lang="en-US" sz="2400" dirty="0">
                <a:solidFill>
                  <a:schemeClr val="tx1"/>
                </a:solidFill>
              </a:rPr>
              <a:t>  Add alternative text (alt text) to images</a:t>
            </a:r>
          </a:p>
          <a:p>
            <a:pPr>
              <a:buFont typeface="Wingdings" panose="05000000000000000000" pitchFamily="2" charset="2"/>
              <a:buChar char="§"/>
            </a:pPr>
            <a:r>
              <a:rPr lang="en-US" sz="2400" dirty="0">
                <a:solidFill>
                  <a:schemeClr val="tx1"/>
                </a:solidFill>
              </a:rPr>
              <a:t> Use templates because they’re built to be accessible </a:t>
            </a:r>
          </a:p>
          <a:p>
            <a:pPr>
              <a:buFont typeface="Wingdings" panose="05000000000000000000" pitchFamily="2" charset="2"/>
              <a:buChar char="§"/>
            </a:pPr>
            <a:r>
              <a:rPr lang="en-US" sz="2400" dirty="0">
                <a:solidFill>
                  <a:schemeClr val="tx1"/>
                </a:solidFill>
              </a:rPr>
              <a:t> Use strong color contrast and easy-to-read font sizes</a:t>
            </a:r>
          </a:p>
          <a:p>
            <a:pPr>
              <a:buFont typeface="Wingdings" panose="05000000000000000000" pitchFamily="2" charset="2"/>
              <a:buChar char="§"/>
            </a:pPr>
            <a:r>
              <a:rPr lang="en-US" sz="2400" dirty="0">
                <a:solidFill>
                  <a:schemeClr val="tx1"/>
                </a:solidFill>
              </a:rPr>
              <a:t> Use built-in bullet list formatting</a:t>
            </a:r>
          </a:p>
          <a:p>
            <a:pPr>
              <a:buFont typeface="Wingdings" panose="05000000000000000000" pitchFamily="2" charset="2"/>
              <a:buChar char="§"/>
            </a:pPr>
            <a:r>
              <a:rPr lang="en-US" sz="2400" dirty="0">
                <a:solidFill>
                  <a:schemeClr val="tx1"/>
                </a:solidFill>
              </a:rPr>
              <a:t> Use animations sparingly, if at all</a:t>
            </a:r>
          </a:p>
          <a:p>
            <a:pPr marL="0" indent="0">
              <a:buNone/>
            </a:pPr>
            <a:endParaRPr lang="en-US" dirty="0"/>
          </a:p>
        </p:txBody>
      </p:sp>
    </p:spTree>
    <p:custDataLst>
      <p:tags r:id="rId1"/>
    </p:custDataLst>
    <p:extLst>
      <p:ext uri="{BB962C8B-B14F-4D97-AF65-F5344CB8AC3E}">
        <p14:creationId xmlns:p14="http://schemas.microsoft.com/office/powerpoint/2010/main" val="382342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D41E-5385-4053-FFD2-C3CBBD5679A7}"/>
              </a:ext>
            </a:extLst>
          </p:cNvPr>
          <p:cNvSpPr>
            <a:spLocks noGrp="1"/>
          </p:cNvSpPr>
          <p:nvPr>
            <p:ph type="title"/>
          </p:nvPr>
        </p:nvSpPr>
        <p:spPr/>
        <p:txBody>
          <a:bodyPr/>
          <a:lstStyle/>
          <a:p>
            <a:r>
              <a:rPr lang="en-US" dirty="0">
                <a:solidFill>
                  <a:schemeClr val="accent2"/>
                </a:solidFill>
              </a:rPr>
              <a:t>Essential Tool: </a:t>
            </a:r>
            <a:br>
              <a:rPr lang="en-US" dirty="0">
                <a:solidFill>
                  <a:schemeClr val="accent2"/>
                </a:solidFill>
              </a:rPr>
            </a:br>
            <a:r>
              <a:rPr lang="en-US" dirty="0">
                <a:solidFill>
                  <a:schemeClr val="accent2"/>
                </a:solidFill>
              </a:rPr>
              <a:t>Accessibility Checker for Slides</a:t>
            </a:r>
          </a:p>
        </p:txBody>
      </p:sp>
      <p:sp>
        <p:nvSpPr>
          <p:cNvPr id="12" name="Content Placeholder 11">
            <a:extLst>
              <a:ext uri="{FF2B5EF4-FFF2-40B4-BE49-F238E27FC236}">
                <a16:creationId xmlns:a16="http://schemas.microsoft.com/office/drawing/2014/main" id="{4A0E230F-4AD2-726A-4ADB-07F92CF8622D}"/>
              </a:ext>
            </a:extLst>
          </p:cNvPr>
          <p:cNvSpPr>
            <a:spLocks noGrp="1"/>
          </p:cNvSpPr>
          <p:nvPr>
            <p:ph sz="half" idx="1"/>
          </p:nvPr>
        </p:nvSpPr>
        <p:spPr>
          <a:xfrm>
            <a:off x="1097278" y="1845734"/>
            <a:ext cx="4937760" cy="4217608"/>
          </a:xfrm>
        </p:spPr>
        <p:txBody>
          <a:bodyPr/>
          <a:lstStyle/>
          <a:p>
            <a:pPr algn="ctr"/>
            <a:r>
              <a:rPr lang="en-US" sz="2400" b="1" dirty="0">
                <a:solidFill>
                  <a:schemeClr val="accent2"/>
                </a:solidFill>
              </a:rPr>
              <a:t>Check for Alt Text</a:t>
            </a:r>
            <a:endParaRPr lang="en-US" sz="2400" dirty="0">
              <a:solidFill>
                <a:schemeClr val="accent2"/>
              </a:solidFill>
            </a:endParaRPr>
          </a:p>
          <a:p>
            <a:endParaRPr lang="en-US" dirty="0"/>
          </a:p>
        </p:txBody>
      </p:sp>
      <p:pic>
        <p:nvPicPr>
          <p:cNvPr id="22" name="Picture 21" descr="Partial drop-down menu in Powerpoint Accessibility checker, focusing on &quot;Missing Object Description&quot; and &quot;Check Reading Order&quot; ">
            <a:extLst>
              <a:ext uri="{FF2B5EF4-FFF2-40B4-BE49-F238E27FC236}">
                <a16:creationId xmlns:a16="http://schemas.microsoft.com/office/drawing/2014/main" id="{B8A19147-1E2A-84DF-A32F-59F3022E0D47}"/>
              </a:ext>
            </a:extLst>
          </p:cNvPr>
          <p:cNvPicPr>
            <a:picLocks noChangeAspect="1"/>
          </p:cNvPicPr>
          <p:nvPr/>
        </p:nvPicPr>
        <p:blipFill>
          <a:blip r:embed="rId4"/>
          <a:stretch>
            <a:fillRect/>
          </a:stretch>
        </p:blipFill>
        <p:spPr>
          <a:xfrm>
            <a:off x="2525486" y="2576166"/>
            <a:ext cx="2247900" cy="3009900"/>
          </a:xfrm>
          <a:prstGeom prst="rect">
            <a:avLst/>
          </a:prstGeom>
          <a:ln w="19050">
            <a:solidFill>
              <a:schemeClr val="tx1"/>
            </a:solidFill>
          </a:ln>
        </p:spPr>
      </p:pic>
      <p:sp>
        <p:nvSpPr>
          <p:cNvPr id="16" name="Content Placeholder 15">
            <a:extLst>
              <a:ext uri="{FF2B5EF4-FFF2-40B4-BE49-F238E27FC236}">
                <a16:creationId xmlns:a16="http://schemas.microsoft.com/office/drawing/2014/main" id="{D5AC4B0F-0223-EEA1-A5AA-5EDB4FD36E52}"/>
              </a:ext>
            </a:extLst>
          </p:cNvPr>
          <p:cNvSpPr>
            <a:spLocks noGrp="1"/>
          </p:cNvSpPr>
          <p:nvPr>
            <p:ph sz="half" idx="2"/>
          </p:nvPr>
        </p:nvSpPr>
        <p:spPr/>
        <p:txBody>
          <a:bodyPr>
            <a:normAutofit/>
          </a:bodyPr>
          <a:lstStyle/>
          <a:p>
            <a:pPr algn="ctr"/>
            <a:r>
              <a:rPr lang="en-US" sz="2400" b="1" dirty="0">
                <a:solidFill>
                  <a:schemeClr val="accent2"/>
                </a:solidFill>
              </a:rPr>
              <a:t>Check for Reading Order</a:t>
            </a:r>
          </a:p>
        </p:txBody>
      </p:sp>
      <p:pic>
        <p:nvPicPr>
          <p:cNvPr id="20" name="Picture 19" descr="Partial drop-down menu in Powerpoint Accessibility checker, focusing on &quot;Missing Object Description&quot; and &quot;Check Reading Order&quot;">
            <a:extLst>
              <a:ext uri="{FF2B5EF4-FFF2-40B4-BE49-F238E27FC236}">
                <a16:creationId xmlns:a16="http://schemas.microsoft.com/office/drawing/2014/main" id="{F429CD89-0B79-12FC-681D-E4F1435D64C9}"/>
              </a:ext>
            </a:extLst>
          </p:cNvPr>
          <p:cNvPicPr>
            <a:picLocks noChangeAspect="1"/>
          </p:cNvPicPr>
          <p:nvPr/>
        </p:nvPicPr>
        <p:blipFill>
          <a:blip r:embed="rId5"/>
          <a:stretch>
            <a:fillRect/>
          </a:stretch>
        </p:blipFill>
        <p:spPr>
          <a:xfrm>
            <a:off x="7567612" y="2576166"/>
            <a:ext cx="2238375" cy="3181350"/>
          </a:xfrm>
          <a:prstGeom prst="rect">
            <a:avLst/>
          </a:prstGeom>
          <a:ln w="19050">
            <a:solidFill>
              <a:schemeClr val="tx1"/>
            </a:solidFill>
          </a:ln>
        </p:spPr>
      </p:pic>
      <p:sp>
        <p:nvSpPr>
          <p:cNvPr id="23" name="Oval 22">
            <a:extLst>
              <a:ext uri="{FF2B5EF4-FFF2-40B4-BE49-F238E27FC236}">
                <a16:creationId xmlns:a16="http://schemas.microsoft.com/office/drawing/2014/main" id="{11DC9937-47EB-41B1-4EBF-12EA3C0C018E}"/>
              </a:ext>
              <a:ext uri="{C183D7F6-B498-43B3-948B-1728B52AA6E4}">
                <adec:decorative xmlns:adec="http://schemas.microsoft.com/office/drawing/2017/decorative" val="1"/>
              </a:ext>
            </a:extLst>
          </p:cNvPr>
          <p:cNvSpPr/>
          <p:nvPr/>
        </p:nvSpPr>
        <p:spPr>
          <a:xfrm>
            <a:off x="2525487" y="3166716"/>
            <a:ext cx="2247899" cy="914400"/>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91CDD5C0-6F42-57FC-4ABF-F537E64B0440}"/>
              </a:ext>
              <a:ext uri="{C183D7F6-B498-43B3-948B-1728B52AA6E4}">
                <adec:decorative xmlns:adec="http://schemas.microsoft.com/office/drawing/2017/decorative" val="1"/>
              </a:ext>
            </a:extLst>
          </p:cNvPr>
          <p:cNvSpPr/>
          <p:nvPr/>
        </p:nvSpPr>
        <p:spPr>
          <a:xfrm>
            <a:off x="7497808" y="2763945"/>
            <a:ext cx="2525485" cy="805542"/>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2962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8A817-392B-2796-9962-2B6928873DE7}"/>
              </a:ext>
            </a:extLst>
          </p:cNvPr>
          <p:cNvSpPr>
            <a:spLocks noGrp="1"/>
          </p:cNvSpPr>
          <p:nvPr>
            <p:ph type="title"/>
          </p:nvPr>
        </p:nvSpPr>
        <p:spPr/>
        <p:txBody>
          <a:bodyPr/>
          <a:lstStyle/>
          <a:p>
            <a:r>
              <a:rPr lang="en-US" dirty="0">
                <a:solidFill>
                  <a:schemeClr val="accent2"/>
                </a:solidFill>
              </a:rPr>
              <a:t>Tips for Inclusive Presentations </a:t>
            </a:r>
          </a:p>
        </p:txBody>
      </p:sp>
      <p:sp>
        <p:nvSpPr>
          <p:cNvPr id="6" name="Content Placeholder 5">
            <a:extLst>
              <a:ext uri="{FF2B5EF4-FFF2-40B4-BE49-F238E27FC236}">
                <a16:creationId xmlns:a16="http://schemas.microsoft.com/office/drawing/2014/main" id="{82878EBB-11B6-94CD-6A46-A977D3B82245}"/>
              </a:ext>
            </a:extLst>
          </p:cNvPr>
          <p:cNvSpPr>
            <a:spLocks noGrp="1"/>
          </p:cNvSpPr>
          <p:nvPr>
            <p:ph idx="1"/>
          </p:nvPr>
        </p:nvSpPr>
        <p:spPr/>
        <p:txBody>
          <a:bodyPr/>
          <a:lstStyle/>
          <a:p>
            <a:pPr>
              <a:buFont typeface="Wingdings" panose="05000000000000000000" pitchFamily="2" charset="2"/>
              <a:buChar char="§"/>
            </a:pPr>
            <a:r>
              <a:rPr lang="en-US" dirty="0"/>
              <a:t>   </a:t>
            </a:r>
            <a:r>
              <a:rPr lang="en-US" sz="2400" dirty="0">
                <a:solidFill>
                  <a:schemeClr val="tx1"/>
                </a:solidFill>
              </a:rPr>
              <a:t>Keep slide text concise and specific; avoid jargon</a:t>
            </a:r>
          </a:p>
          <a:p>
            <a:pPr>
              <a:buFont typeface="Wingdings" panose="05000000000000000000" pitchFamily="2" charset="2"/>
              <a:buChar char="§"/>
            </a:pPr>
            <a:r>
              <a:rPr lang="en-US" sz="2400" dirty="0">
                <a:solidFill>
                  <a:schemeClr val="tx1"/>
                </a:solidFill>
              </a:rPr>
              <a:t>  Define terms and acronyms</a:t>
            </a:r>
          </a:p>
          <a:p>
            <a:pPr>
              <a:buFont typeface="Wingdings" panose="05000000000000000000" pitchFamily="2" charset="2"/>
              <a:buChar char="§"/>
            </a:pPr>
            <a:r>
              <a:rPr lang="en-US" sz="2400" dirty="0">
                <a:solidFill>
                  <a:schemeClr val="tx1"/>
                </a:solidFill>
              </a:rPr>
              <a:t>  Verbally describe images</a:t>
            </a:r>
          </a:p>
          <a:p>
            <a:pPr>
              <a:buFont typeface="Wingdings" panose="05000000000000000000" pitchFamily="2" charset="2"/>
              <a:buChar char="§"/>
            </a:pPr>
            <a:r>
              <a:rPr lang="en-US" sz="2400" dirty="0">
                <a:solidFill>
                  <a:schemeClr val="tx1"/>
                </a:solidFill>
              </a:rPr>
              <a:t>  Pause to allow audience time to absorb information</a:t>
            </a:r>
          </a:p>
          <a:p>
            <a:pPr>
              <a:buFont typeface="Wingdings" panose="05000000000000000000" pitchFamily="2" charset="2"/>
              <a:buChar char="§"/>
            </a:pPr>
            <a:r>
              <a:rPr lang="en-US" sz="2400" dirty="0">
                <a:solidFill>
                  <a:schemeClr val="tx1"/>
                </a:solidFill>
              </a:rPr>
              <a:t>  Try to avoid figures of speech that may not translate across cultures</a:t>
            </a:r>
          </a:p>
          <a:p>
            <a:pPr>
              <a:buFont typeface="Wingdings" panose="05000000000000000000" pitchFamily="2" charset="2"/>
              <a:buChar char="§"/>
            </a:pPr>
            <a:r>
              <a:rPr lang="en-US" sz="2400" dirty="0">
                <a:solidFill>
                  <a:schemeClr val="tx1"/>
                </a:solidFill>
              </a:rPr>
              <a:t>  In-person? Use a microphone whenever possible</a:t>
            </a:r>
          </a:p>
          <a:p>
            <a:pPr>
              <a:buFont typeface="Wingdings" panose="05000000000000000000" pitchFamily="2" charset="2"/>
              <a:buChar char="§"/>
            </a:pPr>
            <a:r>
              <a:rPr lang="en-US" sz="2400" dirty="0">
                <a:solidFill>
                  <a:schemeClr val="tx1"/>
                </a:solidFill>
              </a:rPr>
              <a:t>  On Zoom? Present with your camera on </a:t>
            </a:r>
          </a:p>
          <a:p>
            <a:pPr marL="0" indent="0">
              <a:buNone/>
            </a:pPr>
            <a:endParaRPr lang="en-US" sz="2400" dirty="0">
              <a:solidFill>
                <a:schemeClr val="tx1"/>
              </a:solidFill>
            </a:endParaRPr>
          </a:p>
        </p:txBody>
      </p:sp>
    </p:spTree>
    <p:custDataLst>
      <p:tags r:id="rId1"/>
    </p:custDataLst>
    <p:extLst>
      <p:ext uri="{BB962C8B-B14F-4D97-AF65-F5344CB8AC3E}">
        <p14:creationId xmlns:p14="http://schemas.microsoft.com/office/powerpoint/2010/main" val="259898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F9F87-7FAB-1D11-DF01-222ACF786B2D}"/>
              </a:ext>
            </a:extLst>
          </p:cNvPr>
          <p:cNvSpPr>
            <a:spLocks noGrp="1"/>
          </p:cNvSpPr>
          <p:nvPr>
            <p:ph type="title"/>
          </p:nvPr>
        </p:nvSpPr>
        <p:spPr>
          <a:xfrm>
            <a:off x="457200" y="594359"/>
            <a:ext cx="3200400" cy="1582784"/>
          </a:xfrm>
        </p:spPr>
        <p:txBody>
          <a:bodyPr>
            <a:normAutofit fontScale="90000"/>
          </a:bodyPr>
          <a:lstStyle/>
          <a:p>
            <a:br>
              <a:rPr lang="en-US" sz="3200" dirty="0"/>
            </a:br>
            <a:r>
              <a:rPr lang="en-US" sz="3200" dirty="0"/>
              <a:t>Quickfire 4:</a:t>
            </a:r>
            <a:br>
              <a:rPr lang="en-US" sz="3200" dirty="0"/>
            </a:br>
            <a:r>
              <a:rPr lang="en-US" sz="3200" dirty="0"/>
              <a:t>Pause and Consider</a:t>
            </a:r>
            <a:br>
              <a:rPr lang="en-US" sz="3200" dirty="0"/>
            </a:br>
            <a:endParaRPr lang="en-US" sz="3200" dirty="0"/>
          </a:p>
        </p:txBody>
      </p:sp>
      <p:sp>
        <p:nvSpPr>
          <p:cNvPr id="6" name="Text Placeholder 5">
            <a:extLst>
              <a:ext uri="{FF2B5EF4-FFF2-40B4-BE49-F238E27FC236}">
                <a16:creationId xmlns:a16="http://schemas.microsoft.com/office/drawing/2014/main" id="{DA1A4C3C-4BE1-C853-2E9E-98E810D404B8}"/>
              </a:ext>
            </a:extLst>
          </p:cNvPr>
          <p:cNvSpPr>
            <a:spLocks noGrp="1"/>
          </p:cNvSpPr>
          <p:nvPr>
            <p:ph type="body" sz="half" idx="2"/>
          </p:nvPr>
        </p:nvSpPr>
        <p:spPr>
          <a:xfrm>
            <a:off x="457200" y="2177143"/>
            <a:ext cx="3200400" cy="4128061"/>
          </a:xfrm>
        </p:spPr>
        <p:txBody>
          <a:bodyPr>
            <a:normAutofit/>
          </a:bodyPr>
          <a:lstStyle/>
          <a:p>
            <a:r>
              <a:rPr lang="en-US" sz="2400" dirty="0"/>
              <a:t>Based on what we’ve covered so far…</a:t>
            </a:r>
          </a:p>
          <a:p>
            <a:r>
              <a:rPr lang="en-US" sz="2400" dirty="0"/>
              <a:t>What is one accessibility tip or practice that you currently do or could do?</a:t>
            </a:r>
          </a:p>
          <a:p>
            <a:endParaRPr lang="en-US" sz="2400" dirty="0"/>
          </a:p>
          <a:p>
            <a:r>
              <a:rPr lang="en-US" sz="2000" dirty="0"/>
              <a:t>Share in the chat, if you’re comfortable doing so.</a:t>
            </a:r>
          </a:p>
        </p:txBody>
      </p:sp>
      <p:pic>
        <p:nvPicPr>
          <p:cNvPr id="8" name="Content Placeholder 7" descr="Rising flames against a black background">
            <a:extLst>
              <a:ext uri="{FF2B5EF4-FFF2-40B4-BE49-F238E27FC236}">
                <a16:creationId xmlns:a16="http://schemas.microsoft.com/office/drawing/2014/main" id="{B0AA11C9-20B7-AEA0-3488-D671D1000CFF}"/>
              </a:ext>
            </a:extLst>
          </p:cNvPr>
          <p:cNvPicPr>
            <a:picLocks noGrp="1" noChangeAspect="1"/>
          </p:cNvPicPr>
          <p:nvPr>
            <p:ph idx="1"/>
          </p:nvPr>
        </p:nvPicPr>
        <p:blipFill>
          <a:blip r:embed="rId3"/>
          <a:stretch>
            <a:fillRect/>
          </a:stretch>
        </p:blipFill>
        <p:spPr>
          <a:xfrm>
            <a:off x="4800600" y="1196446"/>
            <a:ext cx="6492875" cy="4328583"/>
          </a:xfrm>
        </p:spPr>
      </p:pic>
      <p:sp>
        <p:nvSpPr>
          <p:cNvPr id="9" name="Footer Placeholder 8">
            <a:extLst>
              <a:ext uri="{FF2B5EF4-FFF2-40B4-BE49-F238E27FC236}">
                <a16:creationId xmlns:a16="http://schemas.microsoft.com/office/drawing/2014/main" id="{E0E695E9-A365-0364-B432-AF030286C03F}"/>
              </a:ext>
            </a:extLst>
          </p:cNvPr>
          <p:cNvSpPr>
            <a:spLocks noGrp="1"/>
          </p:cNvSpPr>
          <p:nvPr>
            <p:ph type="ftr" sz="quarter" idx="11"/>
          </p:nvPr>
        </p:nvSpPr>
        <p:spPr/>
        <p:txBody>
          <a:bodyPr/>
          <a:lstStyle/>
          <a:p>
            <a:r>
              <a:rPr lang="en-US" dirty="0"/>
              <a:t>Photo by Cullan Smith on Unsplash</a:t>
            </a:r>
          </a:p>
        </p:txBody>
      </p:sp>
    </p:spTree>
    <p:custDataLst>
      <p:tags r:id="rId1"/>
    </p:custDataLst>
    <p:extLst>
      <p:ext uri="{BB962C8B-B14F-4D97-AF65-F5344CB8AC3E}">
        <p14:creationId xmlns:p14="http://schemas.microsoft.com/office/powerpoint/2010/main" val="334433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2662-07DF-F55D-6C96-D0A0000B3F9F}"/>
              </a:ext>
            </a:extLst>
          </p:cNvPr>
          <p:cNvSpPr>
            <a:spLocks noGrp="1"/>
          </p:cNvSpPr>
          <p:nvPr>
            <p:ph type="title"/>
          </p:nvPr>
        </p:nvSpPr>
        <p:spPr/>
        <p:txBody>
          <a:bodyPr/>
          <a:lstStyle/>
          <a:p>
            <a:r>
              <a:rPr lang="en-US" dirty="0">
                <a:solidFill>
                  <a:schemeClr val="accent2"/>
                </a:solidFill>
              </a:rPr>
              <a:t>Topics</a:t>
            </a:r>
          </a:p>
        </p:txBody>
      </p:sp>
      <p:sp>
        <p:nvSpPr>
          <p:cNvPr id="3" name="Content Placeholder 2">
            <a:extLst>
              <a:ext uri="{FF2B5EF4-FFF2-40B4-BE49-F238E27FC236}">
                <a16:creationId xmlns:a16="http://schemas.microsoft.com/office/drawing/2014/main" id="{BCBA7B57-7EF4-4CDD-D795-9925E9816B40}"/>
              </a:ext>
            </a:extLst>
          </p:cNvPr>
          <p:cNvSpPr>
            <a:spLocks noGrp="1"/>
          </p:cNvSpPr>
          <p:nvPr>
            <p:ph idx="1"/>
          </p:nvPr>
        </p:nvSpPr>
        <p:spPr/>
        <p:txBody>
          <a:bodyPr>
            <a:normAutofit/>
          </a:bodyPr>
          <a:lstStyle/>
          <a:p>
            <a:pPr marL="0" indent="0">
              <a:buNone/>
            </a:pPr>
            <a:r>
              <a:rPr lang="en-US" sz="2400" dirty="0"/>
              <a:t>Our session will be divided into 5 parts, each followed by a Quick Fire Activity.</a:t>
            </a:r>
          </a:p>
          <a:p>
            <a:pPr marL="0" indent="0">
              <a:buNone/>
            </a:pPr>
            <a:r>
              <a:rPr lang="en-US" sz="2400" dirty="0"/>
              <a:t>Main Topics will include Best Practices in the following areas:</a:t>
            </a:r>
          </a:p>
          <a:p>
            <a:pPr>
              <a:buFont typeface="Wingdings" panose="05000000000000000000" pitchFamily="2" charset="2"/>
              <a:buChar char="ü"/>
            </a:pPr>
            <a:r>
              <a:rPr lang="en-US" sz="2400" dirty="0"/>
              <a:t>  Accessibility Checkers</a:t>
            </a:r>
          </a:p>
          <a:p>
            <a:pPr>
              <a:buFont typeface="Wingdings" panose="05000000000000000000" pitchFamily="2" charset="2"/>
              <a:buChar char="ü"/>
            </a:pPr>
            <a:r>
              <a:rPr lang="en-US" sz="2400" dirty="0"/>
              <a:t>  Structured Headings</a:t>
            </a:r>
          </a:p>
          <a:p>
            <a:pPr>
              <a:buFont typeface="Wingdings" panose="05000000000000000000" pitchFamily="2" charset="2"/>
              <a:buChar char="ü"/>
            </a:pPr>
            <a:r>
              <a:rPr lang="en-US" sz="2400" dirty="0"/>
              <a:t>  Alternative Text (aka alt text)</a:t>
            </a:r>
          </a:p>
          <a:p>
            <a:pPr>
              <a:buFont typeface="Wingdings" panose="05000000000000000000" pitchFamily="2" charset="2"/>
              <a:buChar char="ü"/>
            </a:pPr>
            <a:r>
              <a:rPr lang="en-US" sz="2400" dirty="0"/>
              <a:t>  Presentation Slides</a:t>
            </a:r>
          </a:p>
          <a:p>
            <a:pPr>
              <a:buFont typeface="Wingdings" panose="05000000000000000000" pitchFamily="2" charset="2"/>
              <a:buChar char="ü"/>
            </a:pPr>
            <a:r>
              <a:rPr lang="en-US" sz="2400" dirty="0"/>
              <a:t>  Social Media</a:t>
            </a:r>
          </a:p>
          <a:p>
            <a:pPr marL="0" indent="0">
              <a:buNone/>
            </a:pPr>
            <a:endParaRPr lang="en-US" sz="2400" dirty="0"/>
          </a:p>
          <a:p>
            <a:pPr marL="0" indent="0">
              <a:buNone/>
            </a:pPr>
            <a:endParaRPr lang="en-US" sz="2400" dirty="0"/>
          </a:p>
          <a:p>
            <a:pPr marL="0" indent="0">
              <a:buNone/>
            </a:pPr>
            <a:endParaRPr lang="en-US" sz="2400" dirty="0"/>
          </a:p>
        </p:txBody>
      </p:sp>
    </p:spTree>
    <p:custDataLst>
      <p:tags r:id="rId1"/>
    </p:custDataLst>
    <p:extLst>
      <p:ext uri="{BB962C8B-B14F-4D97-AF65-F5344CB8AC3E}">
        <p14:creationId xmlns:p14="http://schemas.microsoft.com/office/powerpoint/2010/main" val="420737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Social Media</a:t>
            </a:r>
          </a:p>
        </p:txBody>
      </p:sp>
      <p:sp>
        <p:nvSpPr>
          <p:cNvPr id="6" name="Content Placeholder 5">
            <a:extLst>
              <a:ext uri="{FF2B5EF4-FFF2-40B4-BE49-F238E27FC236}">
                <a16:creationId xmlns:a16="http://schemas.microsoft.com/office/drawing/2014/main" id="{E6C68E02-CE60-BE0E-D226-72A9E6F1E338}"/>
              </a:ext>
            </a:extLst>
          </p:cNvPr>
          <p:cNvSpPr>
            <a:spLocks noGrp="1"/>
          </p:cNvSpPr>
          <p:nvPr>
            <p:ph idx="1"/>
          </p:nvPr>
        </p:nvSpPr>
        <p:spPr/>
        <p:txBody>
          <a:bodyPr/>
          <a:lstStyle/>
          <a:p>
            <a:pPr>
              <a:buFont typeface="Wingdings" panose="05000000000000000000" pitchFamily="2" charset="2"/>
              <a:buChar char="§"/>
            </a:pPr>
            <a:r>
              <a:rPr lang="en-US" dirty="0"/>
              <a:t> </a:t>
            </a:r>
            <a:r>
              <a:rPr lang="en-US" sz="2400" dirty="0"/>
              <a:t> Alt text for images </a:t>
            </a:r>
          </a:p>
          <a:p>
            <a:pPr>
              <a:buFont typeface="Wingdings" panose="05000000000000000000" pitchFamily="2" charset="2"/>
              <a:buChar char="§"/>
            </a:pPr>
            <a:r>
              <a:rPr lang="en-US" dirty="0"/>
              <a:t>  </a:t>
            </a:r>
            <a:r>
              <a:rPr lang="en-US" sz="2400" dirty="0"/>
              <a:t>Descriptive Links</a:t>
            </a:r>
          </a:p>
          <a:p>
            <a:pPr>
              <a:buFont typeface="Wingdings" panose="05000000000000000000" pitchFamily="2" charset="2"/>
              <a:buChar char="§"/>
            </a:pPr>
            <a:r>
              <a:rPr lang="en-US" sz="2400" dirty="0"/>
              <a:t>  Hashtags</a:t>
            </a:r>
          </a:p>
          <a:p>
            <a:pPr>
              <a:buFont typeface="Wingdings" panose="05000000000000000000" pitchFamily="2" charset="2"/>
              <a:buChar char="§"/>
            </a:pPr>
            <a:r>
              <a:rPr lang="en-US" sz="2400" dirty="0"/>
              <a:t>  Emojis</a:t>
            </a:r>
          </a:p>
          <a:p>
            <a:pPr>
              <a:buFont typeface="Wingdings" panose="05000000000000000000" pitchFamily="2" charset="2"/>
              <a:buChar char="§"/>
            </a:pPr>
            <a:r>
              <a:rPr lang="en-US" sz="2400" dirty="0"/>
              <a:t>  Avoid automatic videos or flashing animations</a:t>
            </a:r>
          </a:p>
          <a:p>
            <a:pPr>
              <a:buFont typeface="Wingdings" panose="05000000000000000000" pitchFamily="2" charset="2"/>
              <a:buChar char="§"/>
            </a:pPr>
            <a:r>
              <a:rPr lang="en-US" sz="2400" dirty="0"/>
              <a:t>  Use Inclusive stock images</a:t>
            </a:r>
          </a:p>
        </p:txBody>
      </p:sp>
    </p:spTree>
    <p:custDataLst>
      <p:tags r:id="rId1"/>
    </p:custDataLst>
    <p:extLst>
      <p:ext uri="{BB962C8B-B14F-4D97-AF65-F5344CB8AC3E}">
        <p14:creationId xmlns:p14="http://schemas.microsoft.com/office/powerpoint/2010/main" val="112361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Descriptive Live Links</a:t>
            </a:r>
          </a:p>
        </p:txBody>
      </p:sp>
      <p:sp>
        <p:nvSpPr>
          <p:cNvPr id="3" name="Content Placeholder 2">
            <a:extLst>
              <a:ext uri="{FF2B5EF4-FFF2-40B4-BE49-F238E27FC236}">
                <a16:creationId xmlns:a16="http://schemas.microsoft.com/office/drawing/2014/main" id="{F68D3FDE-90C6-EF2C-3310-BC9E8447037D}"/>
              </a:ext>
            </a:extLst>
          </p:cNvPr>
          <p:cNvSpPr>
            <a:spLocks noGrp="1"/>
          </p:cNvSpPr>
          <p:nvPr>
            <p:ph idx="1"/>
          </p:nvPr>
        </p:nvSpPr>
        <p:spPr/>
        <p:txBody>
          <a:bodyPr/>
          <a:lstStyle/>
          <a:p>
            <a:pPr marL="0" indent="0">
              <a:buNone/>
            </a:pPr>
            <a:r>
              <a:rPr lang="en-US" b="1" dirty="0"/>
              <a:t>Embed live links into the text:   </a:t>
            </a:r>
          </a:p>
          <a:p>
            <a:pPr>
              <a:buFont typeface="Wingdings" panose="05000000000000000000" pitchFamily="2" charset="2"/>
              <a:buChar char="§"/>
            </a:pPr>
            <a:r>
              <a:rPr lang="en-US" dirty="0"/>
              <a:t>  YES: “Connect with me on </a:t>
            </a:r>
            <a:r>
              <a:rPr lang="en-US" dirty="0">
                <a:solidFill>
                  <a:srgbClr val="00B0F0"/>
                </a:solidFill>
                <a:hlinkClick r:id="rId4">
                  <a:extLst>
                    <a:ext uri="{A12FA001-AC4F-418D-AE19-62706E023703}">
                      <ahyp:hlinkClr xmlns:ahyp="http://schemas.microsoft.com/office/drawing/2018/hyperlinkcolor" val="tx"/>
                    </a:ext>
                  </a:extLst>
                </a:hlinkClick>
              </a:rPr>
              <a:t>LinkedIn</a:t>
            </a:r>
            <a:r>
              <a:rPr lang="en-US" dirty="0"/>
              <a:t>.”</a:t>
            </a:r>
          </a:p>
          <a:p>
            <a:pPr>
              <a:buFont typeface="Wingdings" panose="05000000000000000000" pitchFamily="2" charset="2"/>
              <a:buChar char="§"/>
            </a:pPr>
            <a:r>
              <a:rPr lang="en-US" dirty="0"/>
              <a:t>  NO:  “Connect with me on LinkedIn at </a:t>
            </a:r>
            <a:r>
              <a:rPr lang="en-US" b="0" i="0" dirty="0">
                <a:solidFill>
                  <a:schemeClr val="tx1"/>
                </a:solidFill>
                <a:effectLst/>
                <a:latin typeface="-apple-system"/>
              </a:rPr>
              <a:t>www.linkedin.com/in/mcjseattle</a:t>
            </a:r>
            <a:r>
              <a:rPr lang="en-US" b="0" i="0" dirty="0">
                <a:effectLst/>
                <a:latin typeface="-apple-system"/>
              </a:rPr>
              <a:t>.”</a:t>
            </a:r>
          </a:p>
          <a:p>
            <a:pPr marL="0" indent="0">
              <a:buNone/>
            </a:pPr>
            <a:endParaRPr lang="en-US" b="0" i="0" dirty="0">
              <a:effectLst/>
              <a:latin typeface="-apple-system"/>
            </a:endParaRPr>
          </a:p>
          <a:p>
            <a:pPr marL="0" indent="0">
              <a:buNone/>
            </a:pPr>
            <a:r>
              <a:rPr lang="en-US" b="1" dirty="0">
                <a:latin typeface="-apple-system"/>
              </a:rPr>
              <a:t>Use descriptive live links to a</a:t>
            </a:r>
            <a:r>
              <a:rPr lang="en-US" b="1" i="0" dirty="0">
                <a:effectLst/>
                <a:latin typeface="-apple-system"/>
              </a:rPr>
              <a:t>void phrases like “click here.”</a:t>
            </a:r>
          </a:p>
          <a:p>
            <a:pPr>
              <a:buFont typeface="Wingdings" panose="05000000000000000000" pitchFamily="2" charset="2"/>
              <a:buChar char="§"/>
            </a:pPr>
            <a:r>
              <a:rPr lang="en-US" b="1" dirty="0">
                <a:latin typeface="-apple-system"/>
              </a:rPr>
              <a:t>  </a:t>
            </a:r>
            <a:r>
              <a:rPr lang="en-US" dirty="0">
                <a:latin typeface="-apple-system"/>
              </a:rPr>
              <a:t>YES: </a:t>
            </a:r>
            <a:r>
              <a:rPr lang="en-US" dirty="0"/>
              <a:t>“Connect with me on </a:t>
            </a:r>
            <a:r>
              <a:rPr lang="en-US" dirty="0">
                <a:solidFill>
                  <a:srgbClr val="00B0F0"/>
                </a:solidFill>
                <a:hlinkClick r:id="rId4">
                  <a:extLst>
                    <a:ext uri="{A12FA001-AC4F-418D-AE19-62706E023703}">
                      <ahyp:hlinkClr xmlns:ahyp="http://schemas.microsoft.com/office/drawing/2018/hyperlinkcolor" val="tx"/>
                    </a:ext>
                  </a:extLst>
                </a:hlinkClick>
              </a:rPr>
              <a:t>LinkedIn</a:t>
            </a:r>
            <a:r>
              <a:rPr lang="en-US" dirty="0"/>
              <a:t>.”</a:t>
            </a:r>
          </a:p>
          <a:p>
            <a:pPr>
              <a:buFont typeface="Wingdings" panose="05000000000000000000" pitchFamily="2" charset="2"/>
              <a:buChar char="§"/>
            </a:pPr>
            <a:r>
              <a:rPr lang="en-US" i="0" dirty="0">
                <a:effectLst/>
                <a:latin typeface="-apple-system"/>
              </a:rPr>
              <a:t>  No: “To connect with me, </a:t>
            </a:r>
            <a:r>
              <a:rPr lang="en-US" i="0" dirty="0">
                <a:solidFill>
                  <a:srgbClr val="00B0F0"/>
                </a:solidFill>
                <a:effectLst/>
                <a:latin typeface="-apple-system"/>
                <a:hlinkClick r:id="rId4">
                  <a:extLst>
                    <a:ext uri="{A12FA001-AC4F-418D-AE19-62706E023703}">
                      <ahyp:hlinkClr xmlns:ahyp="http://schemas.microsoft.com/office/drawing/2018/hyperlinkcolor" val="tx"/>
                    </a:ext>
                  </a:extLst>
                </a:hlinkClick>
              </a:rPr>
              <a:t>click here</a:t>
            </a:r>
            <a:r>
              <a:rPr lang="en-US" i="0" dirty="0">
                <a:effectLst/>
                <a:latin typeface="-apple-system"/>
              </a:rPr>
              <a:t>.”</a:t>
            </a:r>
          </a:p>
          <a:p>
            <a:pPr marL="0" indent="0">
              <a:buNone/>
            </a:pPr>
            <a:endParaRPr lang="en-US" dirty="0">
              <a:latin typeface="-apple-system"/>
            </a:endParaRPr>
          </a:p>
          <a:p>
            <a:pPr marL="0" indent="0">
              <a:buNone/>
            </a:pPr>
            <a:endParaRPr lang="en-US" b="0" i="0" dirty="0">
              <a:effectLst/>
              <a:latin typeface="-apple-system"/>
            </a:endParaRPr>
          </a:p>
          <a:p>
            <a:endParaRPr lang="en-US" dirty="0">
              <a:latin typeface="-apple-system"/>
            </a:endParaRPr>
          </a:p>
          <a:p>
            <a:endParaRPr lang="en-US" dirty="0"/>
          </a:p>
        </p:txBody>
      </p:sp>
    </p:spTree>
    <p:custDataLst>
      <p:tags r:id="rId1"/>
    </p:custDataLst>
    <p:extLst>
      <p:ext uri="{BB962C8B-B14F-4D97-AF65-F5344CB8AC3E}">
        <p14:creationId xmlns:p14="http://schemas.microsoft.com/office/powerpoint/2010/main" val="287655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Hashtags </a:t>
            </a:r>
            <a:r>
              <a:rPr lang="en-US" sz="2800" dirty="0">
                <a:solidFill>
                  <a:schemeClr val="accent2"/>
                </a:solidFill>
              </a:rPr>
              <a:t>(1 of 2)</a:t>
            </a:r>
          </a:p>
        </p:txBody>
      </p:sp>
      <p:sp>
        <p:nvSpPr>
          <p:cNvPr id="3" name="Content Placeholder 2">
            <a:extLst>
              <a:ext uri="{FF2B5EF4-FFF2-40B4-BE49-F238E27FC236}">
                <a16:creationId xmlns:a16="http://schemas.microsoft.com/office/drawing/2014/main" id="{F68D3FDE-90C6-EF2C-3310-BC9E8447037D}"/>
              </a:ext>
            </a:extLst>
          </p:cNvPr>
          <p:cNvSpPr>
            <a:spLocks noGrp="1"/>
          </p:cNvSpPr>
          <p:nvPr>
            <p:ph idx="1"/>
          </p:nvPr>
        </p:nvSpPr>
        <p:spPr/>
        <p:txBody>
          <a:bodyPr>
            <a:normAutofit/>
          </a:bodyPr>
          <a:lstStyle/>
          <a:p>
            <a:pPr marL="0" indent="0">
              <a:buNone/>
            </a:pPr>
            <a:r>
              <a:rPr lang="en-US" sz="2400" b="1" dirty="0">
                <a:solidFill>
                  <a:schemeClr val="tx1"/>
                </a:solidFill>
              </a:rPr>
              <a:t>Avoid creating hashtags that are all lower case. Use Pascal Case (aka Camel Case) instead. </a:t>
            </a:r>
          </a:p>
          <a:p>
            <a:pPr>
              <a:buFont typeface="Wingdings" panose="05000000000000000000" pitchFamily="2" charset="2"/>
              <a:buChar char="§"/>
            </a:pPr>
            <a:r>
              <a:rPr lang="en-US" dirty="0"/>
              <a:t> </a:t>
            </a:r>
            <a:r>
              <a:rPr lang="en-US" sz="2400" dirty="0">
                <a:solidFill>
                  <a:schemeClr val="accent2"/>
                </a:solidFill>
              </a:rPr>
              <a:t>YES:</a:t>
            </a:r>
            <a:r>
              <a:rPr lang="en-US" sz="2400" dirty="0"/>
              <a:t>  #WebAccessibility</a:t>
            </a:r>
          </a:p>
          <a:p>
            <a:pPr lvl="1">
              <a:buFont typeface="Arial" panose="020B0604020202020204" pitchFamily="34" charset="0"/>
              <a:buChar char="•"/>
            </a:pPr>
            <a:r>
              <a:rPr lang="en-US" sz="2000" dirty="0"/>
              <a:t>A screen reader will pronounce this as “Web Accessibility”</a:t>
            </a:r>
          </a:p>
          <a:p>
            <a:pPr marL="201168" lvl="1" indent="0">
              <a:buNone/>
            </a:pPr>
            <a:endParaRPr lang="en-US" sz="2000" dirty="0"/>
          </a:p>
          <a:p>
            <a:pPr>
              <a:buFont typeface="Wingdings" panose="05000000000000000000" pitchFamily="2" charset="2"/>
              <a:buChar char="§"/>
            </a:pPr>
            <a:r>
              <a:rPr lang="en-US" sz="2400" dirty="0"/>
              <a:t>  </a:t>
            </a:r>
            <a:r>
              <a:rPr lang="en-US" sz="2400" dirty="0">
                <a:solidFill>
                  <a:schemeClr val="accent2"/>
                </a:solidFill>
              </a:rPr>
              <a:t>NO:</a:t>
            </a:r>
            <a:r>
              <a:rPr lang="en-US" sz="2400" dirty="0"/>
              <a:t> #webaccessibility</a:t>
            </a:r>
          </a:p>
          <a:p>
            <a:pPr lvl="1">
              <a:buFont typeface="Arial" panose="020B0604020202020204" pitchFamily="34" charset="0"/>
              <a:buChar char="•"/>
            </a:pPr>
            <a:r>
              <a:rPr lang="en-US" sz="2000" dirty="0"/>
              <a:t>A screen reader will pronounce this as “weebaccessibility”</a:t>
            </a:r>
          </a:p>
          <a:p>
            <a:pPr marL="0" indent="0">
              <a:buNone/>
            </a:pPr>
            <a:endParaRPr lang="en-US" b="1" i="0" dirty="0">
              <a:effectLst/>
              <a:latin typeface="-apple-system"/>
            </a:endParaRPr>
          </a:p>
          <a:p>
            <a:pPr marL="0" indent="0">
              <a:buNone/>
            </a:pPr>
            <a:endParaRPr lang="en-US" b="1" i="0" dirty="0">
              <a:effectLst/>
              <a:latin typeface="-apple-system"/>
            </a:endParaRPr>
          </a:p>
          <a:p>
            <a:pPr marL="0" indent="0">
              <a:buNone/>
            </a:pPr>
            <a:endParaRPr lang="en-US" b="1" dirty="0">
              <a:latin typeface="-apple-system"/>
            </a:endParaRPr>
          </a:p>
          <a:p>
            <a:pPr marL="0" indent="0">
              <a:buNone/>
            </a:pPr>
            <a:endParaRPr lang="en-US" b="1" i="0" dirty="0">
              <a:effectLst/>
              <a:latin typeface="-apple-system"/>
            </a:endParaRPr>
          </a:p>
          <a:p>
            <a:pPr marL="0" indent="0">
              <a:buNone/>
            </a:pPr>
            <a:endParaRPr lang="en-US" dirty="0">
              <a:latin typeface="-apple-system"/>
            </a:endParaRPr>
          </a:p>
          <a:p>
            <a:pPr marL="0" indent="0">
              <a:buNone/>
            </a:pPr>
            <a:endParaRPr lang="en-US" b="0" i="0" dirty="0">
              <a:effectLst/>
              <a:latin typeface="-apple-system"/>
            </a:endParaRPr>
          </a:p>
          <a:p>
            <a:endParaRPr lang="en-US" dirty="0">
              <a:latin typeface="-apple-system"/>
            </a:endParaRPr>
          </a:p>
          <a:p>
            <a:endParaRPr lang="en-US" dirty="0"/>
          </a:p>
        </p:txBody>
      </p:sp>
    </p:spTree>
    <p:custDataLst>
      <p:tags r:id="rId1"/>
    </p:custDataLst>
    <p:extLst>
      <p:ext uri="{BB962C8B-B14F-4D97-AF65-F5344CB8AC3E}">
        <p14:creationId xmlns:p14="http://schemas.microsoft.com/office/powerpoint/2010/main" val="180278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Hashtags </a:t>
            </a:r>
            <a:r>
              <a:rPr lang="en-US" sz="2800" dirty="0">
                <a:solidFill>
                  <a:schemeClr val="accent2"/>
                </a:solidFill>
              </a:rPr>
              <a:t>(2 of 2)</a:t>
            </a:r>
          </a:p>
        </p:txBody>
      </p:sp>
      <p:sp>
        <p:nvSpPr>
          <p:cNvPr id="3" name="Content Placeholder 2">
            <a:extLst>
              <a:ext uri="{FF2B5EF4-FFF2-40B4-BE49-F238E27FC236}">
                <a16:creationId xmlns:a16="http://schemas.microsoft.com/office/drawing/2014/main" id="{F68D3FDE-90C6-EF2C-3310-BC9E8447037D}"/>
              </a:ext>
            </a:extLst>
          </p:cNvPr>
          <p:cNvSpPr>
            <a:spLocks noGrp="1"/>
          </p:cNvSpPr>
          <p:nvPr>
            <p:ph idx="1"/>
          </p:nvPr>
        </p:nvSpPr>
        <p:spPr/>
        <p:txBody>
          <a:bodyPr>
            <a:normAutofit/>
          </a:bodyPr>
          <a:lstStyle/>
          <a:p>
            <a:pPr marL="0" indent="0">
              <a:buNone/>
            </a:pPr>
            <a:r>
              <a:rPr lang="en-US" sz="2400" b="1" i="0" dirty="0">
                <a:solidFill>
                  <a:schemeClr val="tx1"/>
                </a:solidFill>
                <a:effectLst/>
                <a:latin typeface="-apple-system"/>
              </a:rPr>
              <a:t>Avoid replacing words with hashtags in the middle of a sentence or paragraph.</a:t>
            </a:r>
          </a:p>
          <a:p>
            <a:pPr>
              <a:buFont typeface="Wingdings" panose="05000000000000000000" pitchFamily="2" charset="2"/>
              <a:buChar char="§"/>
            </a:pPr>
            <a:r>
              <a:rPr lang="en-US" sz="2400" b="1" dirty="0">
                <a:latin typeface="-apple-system"/>
              </a:rPr>
              <a:t> </a:t>
            </a:r>
            <a:r>
              <a:rPr lang="en-US" sz="2400" dirty="0">
                <a:solidFill>
                  <a:schemeClr val="accent2"/>
                </a:solidFill>
                <a:latin typeface="-apple-system"/>
              </a:rPr>
              <a:t>NO:</a:t>
            </a:r>
            <a:r>
              <a:rPr lang="en-US" sz="2400" dirty="0">
                <a:latin typeface="-apple-system"/>
              </a:rPr>
              <a:t>  </a:t>
            </a:r>
          </a:p>
          <a:p>
            <a:pPr marL="201168" lvl="1" indent="0">
              <a:buNone/>
            </a:pPr>
            <a:r>
              <a:rPr lang="en-US" sz="2000" dirty="0">
                <a:latin typeface="-apple-system"/>
              </a:rPr>
              <a:t>“Always keep #WebAccessibility top of mind when designing #InclusiveContent.</a:t>
            </a:r>
          </a:p>
          <a:p>
            <a:pPr lvl="1">
              <a:buFont typeface="Arial" panose="020B0604020202020204" pitchFamily="34" charset="0"/>
              <a:buChar char="•"/>
            </a:pPr>
            <a:endParaRPr lang="en-US" sz="2000" dirty="0">
              <a:latin typeface="-apple-system"/>
            </a:endParaRPr>
          </a:p>
          <a:p>
            <a:pPr>
              <a:buFont typeface="Wingdings" panose="05000000000000000000" pitchFamily="2" charset="2"/>
              <a:buChar char="§"/>
            </a:pPr>
            <a:r>
              <a:rPr lang="en-US" i="0" dirty="0">
                <a:effectLst/>
                <a:latin typeface="-apple-system"/>
              </a:rPr>
              <a:t> </a:t>
            </a:r>
            <a:r>
              <a:rPr lang="en-US" sz="2400" dirty="0">
                <a:solidFill>
                  <a:schemeClr val="accent2"/>
                </a:solidFill>
                <a:latin typeface="-apple-system"/>
              </a:rPr>
              <a:t>YES:</a:t>
            </a:r>
            <a:r>
              <a:rPr lang="en-US" sz="2400" dirty="0">
                <a:latin typeface="-apple-system"/>
              </a:rPr>
              <a:t> </a:t>
            </a:r>
          </a:p>
          <a:p>
            <a:pPr marL="0" indent="0">
              <a:buNone/>
            </a:pPr>
            <a:r>
              <a:rPr lang="en-US" dirty="0">
                <a:latin typeface="-apple-system"/>
              </a:rPr>
              <a:t>“Always keep web accessibility top of mind when designing inclusive content.”</a:t>
            </a:r>
          </a:p>
          <a:p>
            <a:pPr marL="566928" lvl="3" indent="0">
              <a:buNone/>
            </a:pPr>
            <a:r>
              <a:rPr lang="en-US" sz="2000" i="0" dirty="0">
                <a:effectLst/>
                <a:latin typeface="-apple-system"/>
              </a:rPr>
              <a:t>	</a:t>
            </a:r>
            <a:r>
              <a:rPr lang="en-US" sz="2000" dirty="0">
                <a:latin typeface="-apple-system"/>
              </a:rPr>
              <a:t> #WebAccessibility #InclusiveContent</a:t>
            </a:r>
            <a:endParaRPr lang="en-US" sz="2000" i="0" dirty="0">
              <a:effectLst/>
              <a:latin typeface="-apple-system"/>
            </a:endParaRPr>
          </a:p>
          <a:p>
            <a:pPr marL="0" indent="0">
              <a:buNone/>
            </a:pPr>
            <a:endParaRPr lang="en-US" b="1" i="0" dirty="0">
              <a:effectLst/>
              <a:latin typeface="-apple-system"/>
            </a:endParaRPr>
          </a:p>
          <a:p>
            <a:pPr marL="0" indent="0">
              <a:buNone/>
            </a:pPr>
            <a:endParaRPr lang="en-US" b="1" i="0" dirty="0">
              <a:effectLst/>
              <a:latin typeface="-apple-system"/>
            </a:endParaRPr>
          </a:p>
          <a:p>
            <a:pPr marL="0" indent="0">
              <a:buNone/>
            </a:pPr>
            <a:endParaRPr lang="en-US" b="1" dirty="0">
              <a:latin typeface="-apple-system"/>
            </a:endParaRPr>
          </a:p>
          <a:p>
            <a:pPr marL="0" indent="0">
              <a:buNone/>
            </a:pPr>
            <a:endParaRPr lang="en-US" b="1" i="0" dirty="0">
              <a:effectLst/>
              <a:latin typeface="-apple-system"/>
            </a:endParaRPr>
          </a:p>
          <a:p>
            <a:pPr marL="0" indent="0">
              <a:buNone/>
            </a:pPr>
            <a:endParaRPr lang="en-US" dirty="0">
              <a:latin typeface="-apple-system"/>
            </a:endParaRPr>
          </a:p>
          <a:p>
            <a:pPr marL="0" indent="0">
              <a:buNone/>
            </a:pPr>
            <a:endParaRPr lang="en-US" b="0" i="0" dirty="0">
              <a:effectLst/>
              <a:latin typeface="-apple-system"/>
            </a:endParaRPr>
          </a:p>
          <a:p>
            <a:endParaRPr lang="en-US" dirty="0">
              <a:latin typeface="-apple-system"/>
            </a:endParaRPr>
          </a:p>
          <a:p>
            <a:endParaRPr lang="en-US" dirty="0"/>
          </a:p>
        </p:txBody>
      </p:sp>
    </p:spTree>
    <p:custDataLst>
      <p:tags r:id="rId1"/>
    </p:custDataLst>
    <p:extLst>
      <p:ext uri="{BB962C8B-B14F-4D97-AF65-F5344CB8AC3E}">
        <p14:creationId xmlns:p14="http://schemas.microsoft.com/office/powerpoint/2010/main" val="266829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Emojis </a:t>
            </a:r>
            <a:endParaRPr lang="en-US" sz="2800" dirty="0">
              <a:solidFill>
                <a:schemeClr val="accent2"/>
              </a:solidFill>
            </a:endParaRPr>
          </a:p>
        </p:txBody>
      </p:sp>
      <p:sp>
        <p:nvSpPr>
          <p:cNvPr id="2" name="Text Placeholder 1">
            <a:extLst>
              <a:ext uri="{FF2B5EF4-FFF2-40B4-BE49-F238E27FC236}">
                <a16:creationId xmlns:a16="http://schemas.microsoft.com/office/drawing/2014/main" id="{C29B9E39-809D-05B7-CF6F-659522688011}"/>
              </a:ext>
            </a:extLst>
          </p:cNvPr>
          <p:cNvSpPr>
            <a:spLocks noGrp="1"/>
          </p:cNvSpPr>
          <p:nvPr>
            <p:ph type="body" idx="1"/>
          </p:nvPr>
        </p:nvSpPr>
        <p:spPr>
          <a:xfrm>
            <a:off x="1097280" y="1846052"/>
            <a:ext cx="4937760" cy="450834"/>
          </a:xfrm>
        </p:spPr>
        <p:txBody>
          <a:bodyPr/>
          <a:lstStyle/>
          <a:p>
            <a:r>
              <a:rPr lang="en-US" b="1" dirty="0">
                <a:solidFill>
                  <a:schemeClr val="accent2"/>
                </a:solidFill>
              </a:rPr>
              <a:t>Practices to Avoid </a:t>
            </a:r>
          </a:p>
        </p:txBody>
      </p:sp>
      <p:sp>
        <p:nvSpPr>
          <p:cNvPr id="3" name="Content Placeholder 2">
            <a:extLst>
              <a:ext uri="{FF2B5EF4-FFF2-40B4-BE49-F238E27FC236}">
                <a16:creationId xmlns:a16="http://schemas.microsoft.com/office/drawing/2014/main" id="{F68D3FDE-90C6-EF2C-3310-BC9E8447037D}"/>
              </a:ext>
            </a:extLst>
          </p:cNvPr>
          <p:cNvSpPr>
            <a:spLocks noGrp="1"/>
          </p:cNvSpPr>
          <p:nvPr>
            <p:ph sz="half" idx="2"/>
          </p:nvPr>
        </p:nvSpPr>
        <p:spPr>
          <a:xfrm>
            <a:off x="1097280" y="2383971"/>
            <a:ext cx="4937760" cy="3576563"/>
          </a:xfrm>
        </p:spPr>
        <p:txBody>
          <a:bodyPr>
            <a:normAutofit/>
          </a:bodyPr>
          <a:lstStyle/>
          <a:p>
            <a:pPr>
              <a:buFont typeface="Wingdings" panose="05000000000000000000" pitchFamily="2" charset="2"/>
              <a:buChar char="§"/>
            </a:pPr>
            <a:r>
              <a:rPr lang="en-US" i="0" dirty="0">
                <a:effectLst/>
                <a:latin typeface="-apple-system"/>
              </a:rPr>
              <a:t>  Replacing words with emojis</a:t>
            </a:r>
          </a:p>
          <a:p>
            <a:pPr>
              <a:buFont typeface="Wingdings" panose="05000000000000000000" pitchFamily="2" charset="2"/>
              <a:buChar char="§"/>
            </a:pPr>
            <a:r>
              <a:rPr lang="en-US" dirty="0">
                <a:latin typeface="-apple-system"/>
              </a:rPr>
              <a:t>  Integrating multiple or repeated emojis within a paragraph</a:t>
            </a:r>
          </a:p>
          <a:p>
            <a:pPr>
              <a:buFont typeface="Wingdings" panose="05000000000000000000" pitchFamily="2" charset="2"/>
              <a:buChar char="§"/>
            </a:pPr>
            <a:r>
              <a:rPr lang="en-US" i="0" dirty="0">
                <a:effectLst/>
                <a:latin typeface="-apple-system"/>
              </a:rPr>
              <a:t>  Separating words in a sentence with emojis</a:t>
            </a:r>
          </a:p>
          <a:p>
            <a:pPr>
              <a:buFont typeface="Wingdings" panose="05000000000000000000" pitchFamily="2" charset="2"/>
              <a:buChar char="§"/>
            </a:pPr>
            <a:r>
              <a:rPr lang="en-US" dirty="0">
                <a:latin typeface="-apple-system"/>
              </a:rPr>
              <a:t>  Using emojis that have unclear meaning</a:t>
            </a:r>
          </a:p>
          <a:p>
            <a:pPr>
              <a:buFont typeface="Wingdings" panose="05000000000000000000" pitchFamily="2" charset="2"/>
              <a:buChar char="§"/>
            </a:pPr>
            <a:r>
              <a:rPr lang="en-US" dirty="0">
                <a:latin typeface="-apple-system"/>
              </a:rPr>
              <a:t>  Using emojis that lack contrast against a background</a:t>
            </a:r>
          </a:p>
          <a:p>
            <a:pPr>
              <a:buFont typeface="Wingdings" panose="05000000000000000000" pitchFamily="2" charset="2"/>
              <a:buChar char="§"/>
            </a:pPr>
            <a:endParaRPr lang="en-US" i="0" dirty="0">
              <a:effectLst/>
              <a:latin typeface="-apple-system"/>
            </a:endParaRPr>
          </a:p>
          <a:p>
            <a:pPr marL="0" indent="0">
              <a:buNone/>
            </a:pPr>
            <a:endParaRPr lang="en-US" b="1" dirty="0">
              <a:latin typeface="-apple-system"/>
            </a:endParaRPr>
          </a:p>
          <a:p>
            <a:pPr marL="0" indent="0">
              <a:buNone/>
            </a:pPr>
            <a:endParaRPr lang="en-US" b="1" i="0" dirty="0">
              <a:effectLst/>
              <a:latin typeface="-apple-system"/>
            </a:endParaRPr>
          </a:p>
          <a:p>
            <a:pPr marL="0" indent="0">
              <a:buNone/>
            </a:pPr>
            <a:endParaRPr lang="en-US" dirty="0">
              <a:latin typeface="-apple-system"/>
            </a:endParaRPr>
          </a:p>
          <a:p>
            <a:pPr marL="0" indent="0">
              <a:buNone/>
            </a:pPr>
            <a:endParaRPr lang="en-US" b="0" i="0" dirty="0">
              <a:effectLst/>
              <a:latin typeface="-apple-system"/>
            </a:endParaRPr>
          </a:p>
          <a:p>
            <a:endParaRPr lang="en-US" dirty="0">
              <a:latin typeface="-apple-system"/>
            </a:endParaRPr>
          </a:p>
          <a:p>
            <a:endParaRPr lang="en-US" dirty="0"/>
          </a:p>
        </p:txBody>
      </p:sp>
      <p:sp>
        <p:nvSpPr>
          <p:cNvPr id="4" name="Text Placeholder 3">
            <a:extLst>
              <a:ext uri="{FF2B5EF4-FFF2-40B4-BE49-F238E27FC236}">
                <a16:creationId xmlns:a16="http://schemas.microsoft.com/office/drawing/2014/main" id="{BA2B556F-235A-E5EB-8054-F56281F320F4}"/>
              </a:ext>
            </a:extLst>
          </p:cNvPr>
          <p:cNvSpPr>
            <a:spLocks noGrp="1"/>
          </p:cNvSpPr>
          <p:nvPr>
            <p:ph type="body" sz="quarter" idx="3"/>
          </p:nvPr>
        </p:nvSpPr>
        <p:spPr>
          <a:xfrm>
            <a:off x="6217920" y="1846052"/>
            <a:ext cx="4937760" cy="537919"/>
          </a:xfrm>
        </p:spPr>
        <p:txBody>
          <a:bodyPr/>
          <a:lstStyle/>
          <a:p>
            <a:r>
              <a:rPr lang="en-US" b="1" dirty="0">
                <a:solidFill>
                  <a:schemeClr val="accent2"/>
                </a:solidFill>
              </a:rPr>
              <a:t>Okay Practices</a:t>
            </a:r>
          </a:p>
        </p:txBody>
      </p:sp>
      <p:sp>
        <p:nvSpPr>
          <p:cNvPr id="6" name="Content Placeholder 5">
            <a:extLst>
              <a:ext uri="{FF2B5EF4-FFF2-40B4-BE49-F238E27FC236}">
                <a16:creationId xmlns:a16="http://schemas.microsoft.com/office/drawing/2014/main" id="{6B98F70B-8EE3-AAB1-E9E2-2184933F541D}"/>
              </a:ext>
            </a:extLst>
          </p:cNvPr>
          <p:cNvSpPr>
            <a:spLocks noGrp="1"/>
          </p:cNvSpPr>
          <p:nvPr>
            <p:ph sz="quarter" idx="4"/>
          </p:nvPr>
        </p:nvSpPr>
        <p:spPr>
          <a:xfrm>
            <a:off x="6217920" y="2383971"/>
            <a:ext cx="4937760" cy="3576563"/>
          </a:xfrm>
        </p:spPr>
        <p:txBody>
          <a:bodyPr/>
          <a:lstStyle/>
          <a:p>
            <a:pPr>
              <a:buFont typeface="Wingdings" panose="05000000000000000000" pitchFamily="2" charset="2"/>
              <a:buChar char="§"/>
            </a:pPr>
            <a:r>
              <a:rPr lang="en-US" dirty="0"/>
              <a:t>  Intentional use of emojis – for the right time and place</a:t>
            </a:r>
          </a:p>
          <a:p>
            <a:pPr>
              <a:buFont typeface="Wingdings" panose="05000000000000000000" pitchFamily="2" charset="2"/>
              <a:buChar char="§"/>
            </a:pPr>
            <a:r>
              <a:rPr lang="en-US" dirty="0"/>
              <a:t>  Using emojis at the end of a sentence</a:t>
            </a:r>
          </a:p>
          <a:p>
            <a:pPr>
              <a:buFont typeface="Wingdings" panose="05000000000000000000" pitchFamily="2" charset="2"/>
              <a:buChar char="§"/>
            </a:pPr>
            <a:r>
              <a:rPr lang="en-US" dirty="0"/>
              <a:t>  Using a clear and understandable emojis for bullet points in social media</a:t>
            </a:r>
          </a:p>
        </p:txBody>
      </p:sp>
      <p:pic>
        <p:nvPicPr>
          <p:cNvPr id="8" name="Picture 7" descr="Example of a bullet list using a circle and slash emojis as bullet points for a list of four items.">
            <a:extLst>
              <a:ext uri="{FF2B5EF4-FFF2-40B4-BE49-F238E27FC236}">
                <a16:creationId xmlns:a16="http://schemas.microsoft.com/office/drawing/2014/main" id="{C547BB96-120F-2935-1F50-BFEEF86A5768}"/>
              </a:ext>
            </a:extLst>
          </p:cNvPr>
          <p:cNvPicPr>
            <a:picLocks noChangeAspect="1"/>
          </p:cNvPicPr>
          <p:nvPr/>
        </p:nvPicPr>
        <p:blipFill>
          <a:blip r:embed="rId4"/>
          <a:stretch>
            <a:fillRect/>
          </a:stretch>
        </p:blipFill>
        <p:spPr>
          <a:xfrm>
            <a:off x="6961335" y="4303940"/>
            <a:ext cx="3309337" cy="1498146"/>
          </a:xfrm>
          <a:prstGeom prst="rect">
            <a:avLst/>
          </a:prstGeom>
          <a:ln w="19050">
            <a:solidFill>
              <a:schemeClr val="tx1"/>
            </a:solidFill>
          </a:ln>
        </p:spPr>
      </p:pic>
    </p:spTree>
    <p:custDataLst>
      <p:tags r:id="rId1"/>
    </p:custDataLst>
    <p:extLst>
      <p:ext uri="{BB962C8B-B14F-4D97-AF65-F5344CB8AC3E}">
        <p14:creationId xmlns:p14="http://schemas.microsoft.com/office/powerpoint/2010/main" val="294826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Inclusive Stock Images</a:t>
            </a:r>
          </a:p>
        </p:txBody>
      </p:sp>
      <p:sp>
        <p:nvSpPr>
          <p:cNvPr id="4" name="TextBox 3">
            <a:extLst>
              <a:ext uri="{FF2B5EF4-FFF2-40B4-BE49-F238E27FC236}">
                <a16:creationId xmlns:a16="http://schemas.microsoft.com/office/drawing/2014/main" id="{9CD99276-A6DB-33BA-1306-0E1C8518761E}"/>
              </a:ext>
            </a:extLst>
          </p:cNvPr>
          <p:cNvSpPr txBox="1"/>
          <p:nvPr/>
        </p:nvSpPr>
        <p:spPr>
          <a:xfrm>
            <a:off x="903514" y="1986637"/>
            <a:ext cx="6291943" cy="3693319"/>
          </a:xfrm>
          <a:prstGeom prst="rect">
            <a:avLst/>
          </a:prstGeom>
          <a:noFill/>
        </p:spPr>
        <p:txBody>
          <a:bodyPr wrap="square" rtlCol="0">
            <a:spAutoFit/>
          </a:bodyPr>
          <a:lstStyle/>
          <a:p>
            <a:r>
              <a:rPr lang="en-US" b="1" dirty="0"/>
              <a:t>When selecting stock images for business materials, include images of disabled people.</a:t>
            </a:r>
          </a:p>
          <a:p>
            <a:endParaRPr lang="en-US" dirty="0"/>
          </a:p>
          <a:p>
            <a:r>
              <a:rPr lang="en-US" dirty="0"/>
              <a:t>More and more we see marketing and advertising that showcases our diverse communities. We see better representation of historically marginalized people and groups in across media. It’s not perfect, by any means, but it’s better.</a:t>
            </a:r>
          </a:p>
          <a:p>
            <a:endParaRPr lang="en-US" dirty="0"/>
          </a:p>
          <a:p>
            <a:r>
              <a:rPr lang="en-US" dirty="0"/>
              <a:t>However, inclusive imagery that includes disabled people, both with and without assistive technologies is still pretty rare.</a:t>
            </a:r>
          </a:p>
          <a:p>
            <a:endParaRPr lang="en-US" dirty="0"/>
          </a:p>
          <a:p>
            <a:r>
              <a:rPr lang="en-US" dirty="0"/>
              <a:t>See the Resource List for links to stock image resources that include people with disabilities.</a:t>
            </a:r>
          </a:p>
        </p:txBody>
      </p:sp>
      <p:pic>
        <p:nvPicPr>
          <p:cNvPr id="3" name="Content Placeholder 2" descr="Man with a prosthetic leg sitting on the floor looking at a credit card.">
            <a:extLst>
              <a:ext uri="{FF2B5EF4-FFF2-40B4-BE49-F238E27FC236}">
                <a16:creationId xmlns:a16="http://schemas.microsoft.com/office/drawing/2014/main" id="{2385CF0D-3667-F7DB-E0A2-4A9CDA6AE0B0}"/>
              </a:ext>
            </a:extLst>
          </p:cNvPr>
          <p:cNvPicPr>
            <a:picLocks noGrp="1" noChangeAspect="1"/>
          </p:cNvPicPr>
          <p:nvPr>
            <p:ph idx="1"/>
          </p:nvPr>
        </p:nvPicPr>
        <p:blipFill>
          <a:blip r:embed="rId3"/>
          <a:stretch>
            <a:fillRect/>
          </a:stretch>
        </p:blipFill>
        <p:spPr>
          <a:xfrm>
            <a:off x="7565570" y="1986636"/>
            <a:ext cx="3884023" cy="3893237"/>
          </a:xfrm>
          <a:ln w="19050">
            <a:solidFill>
              <a:schemeClr val="tx1"/>
            </a:solidFill>
          </a:ln>
        </p:spPr>
      </p:pic>
    </p:spTree>
    <p:custDataLst>
      <p:tags r:id="rId1"/>
    </p:custDataLst>
    <p:extLst>
      <p:ext uri="{BB962C8B-B14F-4D97-AF65-F5344CB8AC3E}">
        <p14:creationId xmlns:p14="http://schemas.microsoft.com/office/powerpoint/2010/main" val="319930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F9F87-7FAB-1D11-DF01-222ACF786B2D}"/>
              </a:ext>
            </a:extLst>
          </p:cNvPr>
          <p:cNvSpPr>
            <a:spLocks noGrp="1"/>
          </p:cNvSpPr>
          <p:nvPr>
            <p:ph type="title"/>
          </p:nvPr>
        </p:nvSpPr>
        <p:spPr>
          <a:xfrm>
            <a:off x="457200" y="594359"/>
            <a:ext cx="3200400" cy="1582784"/>
          </a:xfrm>
        </p:spPr>
        <p:txBody>
          <a:bodyPr>
            <a:normAutofit fontScale="90000"/>
          </a:bodyPr>
          <a:lstStyle/>
          <a:p>
            <a:br>
              <a:rPr lang="en-US" sz="3200" dirty="0"/>
            </a:br>
            <a:r>
              <a:rPr lang="en-US" sz="3200" dirty="0"/>
              <a:t>Quickfire 5:</a:t>
            </a:r>
            <a:br>
              <a:rPr lang="en-US" sz="3200" dirty="0"/>
            </a:br>
            <a:r>
              <a:rPr lang="en-US" sz="3200" dirty="0"/>
              <a:t>Pause and Consider</a:t>
            </a:r>
            <a:br>
              <a:rPr lang="en-US" sz="3200" dirty="0"/>
            </a:br>
            <a:endParaRPr lang="en-US" sz="3200" dirty="0"/>
          </a:p>
        </p:txBody>
      </p:sp>
      <p:sp>
        <p:nvSpPr>
          <p:cNvPr id="6" name="Text Placeholder 5">
            <a:extLst>
              <a:ext uri="{FF2B5EF4-FFF2-40B4-BE49-F238E27FC236}">
                <a16:creationId xmlns:a16="http://schemas.microsoft.com/office/drawing/2014/main" id="{DA1A4C3C-4BE1-C853-2E9E-98E810D404B8}"/>
              </a:ext>
            </a:extLst>
          </p:cNvPr>
          <p:cNvSpPr>
            <a:spLocks noGrp="1"/>
          </p:cNvSpPr>
          <p:nvPr>
            <p:ph type="body" sz="half" idx="2"/>
          </p:nvPr>
        </p:nvSpPr>
        <p:spPr>
          <a:xfrm>
            <a:off x="457200" y="2177143"/>
            <a:ext cx="3200400" cy="4128061"/>
          </a:xfrm>
        </p:spPr>
        <p:txBody>
          <a:bodyPr>
            <a:normAutofit lnSpcReduction="10000"/>
          </a:bodyPr>
          <a:lstStyle/>
          <a:p>
            <a:r>
              <a:rPr lang="en-US" sz="2400" dirty="0"/>
              <a:t>Thinking about Social Media…</a:t>
            </a:r>
          </a:p>
          <a:p>
            <a:endParaRPr lang="en-US" sz="2400" dirty="0"/>
          </a:p>
          <a:p>
            <a:r>
              <a:rPr lang="en-US" sz="2400" dirty="0"/>
              <a:t>What is one social media tip or practice that you currently do or could do?</a:t>
            </a:r>
          </a:p>
          <a:p>
            <a:endParaRPr lang="en-US" sz="2000" dirty="0"/>
          </a:p>
          <a:p>
            <a:endParaRPr lang="en-US" sz="2000" dirty="0"/>
          </a:p>
          <a:p>
            <a:r>
              <a:rPr lang="en-US" sz="2000" dirty="0"/>
              <a:t>Share in the chat, if you’re comfortable doing so.</a:t>
            </a:r>
          </a:p>
        </p:txBody>
      </p:sp>
      <p:pic>
        <p:nvPicPr>
          <p:cNvPr id="8" name="Content Placeholder 7" descr="Rising flames against a black background">
            <a:extLst>
              <a:ext uri="{FF2B5EF4-FFF2-40B4-BE49-F238E27FC236}">
                <a16:creationId xmlns:a16="http://schemas.microsoft.com/office/drawing/2014/main" id="{B0AA11C9-20B7-AEA0-3488-D671D1000CFF}"/>
              </a:ext>
            </a:extLst>
          </p:cNvPr>
          <p:cNvPicPr>
            <a:picLocks noGrp="1" noChangeAspect="1"/>
          </p:cNvPicPr>
          <p:nvPr>
            <p:ph idx="1"/>
          </p:nvPr>
        </p:nvPicPr>
        <p:blipFill>
          <a:blip r:embed="rId3"/>
          <a:stretch>
            <a:fillRect/>
          </a:stretch>
        </p:blipFill>
        <p:spPr>
          <a:xfrm>
            <a:off x="4800600" y="1196446"/>
            <a:ext cx="6492875" cy="4328583"/>
          </a:xfrm>
        </p:spPr>
      </p:pic>
      <p:sp>
        <p:nvSpPr>
          <p:cNvPr id="9" name="Footer Placeholder 8">
            <a:extLst>
              <a:ext uri="{FF2B5EF4-FFF2-40B4-BE49-F238E27FC236}">
                <a16:creationId xmlns:a16="http://schemas.microsoft.com/office/drawing/2014/main" id="{E0E695E9-A365-0364-B432-AF030286C03F}"/>
              </a:ext>
            </a:extLst>
          </p:cNvPr>
          <p:cNvSpPr>
            <a:spLocks noGrp="1"/>
          </p:cNvSpPr>
          <p:nvPr>
            <p:ph type="ftr" sz="quarter" idx="11"/>
          </p:nvPr>
        </p:nvSpPr>
        <p:spPr/>
        <p:txBody>
          <a:bodyPr/>
          <a:lstStyle/>
          <a:p>
            <a:r>
              <a:rPr lang="en-US" dirty="0"/>
              <a:t>Photo by Cullan Smith on Unsplash</a:t>
            </a:r>
          </a:p>
        </p:txBody>
      </p:sp>
    </p:spTree>
    <p:custDataLst>
      <p:tags r:id="rId1"/>
    </p:custDataLst>
    <p:extLst>
      <p:ext uri="{BB962C8B-B14F-4D97-AF65-F5344CB8AC3E}">
        <p14:creationId xmlns:p14="http://schemas.microsoft.com/office/powerpoint/2010/main" val="2802364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0EF1-B8CF-EB5B-C37F-9CAEE60284A3}"/>
              </a:ext>
            </a:extLst>
          </p:cNvPr>
          <p:cNvSpPr>
            <a:spLocks noGrp="1"/>
          </p:cNvSpPr>
          <p:nvPr>
            <p:ph type="title"/>
          </p:nvPr>
        </p:nvSpPr>
        <p:spPr/>
        <p:txBody>
          <a:bodyPr/>
          <a:lstStyle/>
          <a:p>
            <a:r>
              <a:rPr lang="en-US" dirty="0">
                <a:solidFill>
                  <a:schemeClr val="accent2"/>
                </a:solidFill>
              </a:rPr>
              <a:t>Remember! Progress over Perfection</a:t>
            </a:r>
          </a:p>
        </p:txBody>
      </p:sp>
      <p:sp>
        <p:nvSpPr>
          <p:cNvPr id="9" name="TextBox 8">
            <a:extLst>
              <a:ext uri="{FF2B5EF4-FFF2-40B4-BE49-F238E27FC236}">
                <a16:creationId xmlns:a16="http://schemas.microsoft.com/office/drawing/2014/main" id="{E3737804-EAEC-ED8F-65A4-7A96E3DC8EF4}"/>
              </a:ext>
            </a:extLst>
          </p:cNvPr>
          <p:cNvSpPr txBox="1"/>
          <p:nvPr/>
        </p:nvSpPr>
        <p:spPr>
          <a:xfrm>
            <a:off x="1097280" y="2013857"/>
            <a:ext cx="5423264" cy="3323987"/>
          </a:xfrm>
          <a:prstGeom prst="rect">
            <a:avLst/>
          </a:prstGeom>
          <a:noFill/>
        </p:spPr>
        <p:txBody>
          <a:bodyPr wrap="square" rtlCol="0">
            <a:spAutoFit/>
          </a:bodyPr>
          <a:lstStyle/>
          <a:p>
            <a:r>
              <a:rPr lang="en-US" sz="2400" dirty="0"/>
              <a:t>Learning new accessibility skills and putting them into practice is a journey.</a:t>
            </a:r>
            <a:r>
              <a:rPr lang="en-US" dirty="0"/>
              <a:t> </a:t>
            </a:r>
          </a:p>
          <a:p>
            <a:endParaRPr lang="en-US" dirty="0"/>
          </a:p>
          <a:p>
            <a:r>
              <a:rPr lang="en-US" sz="2400" dirty="0"/>
              <a:t>Making small changes, making incremental progress may feel slow and frustrating. </a:t>
            </a:r>
          </a:p>
          <a:p>
            <a:endParaRPr lang="en-US" sz="2400" dirty="0"/>
          </a:p>
          <a:p>
            <a:r>
              <a:rPr lang="en-US" sz="2400" dirty="0"/>
              <a:t>But small change is valuable change. And it builds and builds over time.</a:t>
            </a:r>
          </a:p>
        </p:txBody>
      </p:sp>
      <p:pic>
        <p:nvPicPr>
          <p:cNvPr id="7" name="Content Placeholder 6" descr="Graphic representing different levels of progress.  Three rows of text alternate with three rows containing six circles in each row, each circle has a different level of blue in it. Low levels reflect progress as do high levels. See notes for detailed description.">
            <a:extLst>
              <a:ext uri="{FF2B5EF4-FFF2-40B4-BE49-F238E27FC236}">
                <a16:creationId xmlns:a16="http://schemas.microsoft.com/office/drawing/2014/main" id="{0DAC6029-03F3-3232-9803-9EAAD8408ED6}"/>
              </a:ext>
            </a:extLst>
          </p:cNvPr>
          <p:cNvPicPr>
            <a:picLocks noGrp="1" noChangeAspect="1"/>
          </p:cNvPicPr>
          <p:nvPr>
            <p:ph idx="1"/>
          </p:nvPr>
        </p:nvPicPr>
        <p:blipFill>
          <a:blip r:embed="rId4"/>
          <a:stretch>
            <a:fillRect/>
          </a:stretch>
        </p:blipFill>
        <p:spPr>
          <a:xfrm>
            <a:off x="6917055" y="1995042"/>
            <a:ext cx="4391025" cy="3752850"/>
          </a:xfrm>
          <a:ln w="19050">
            <a:solidFill>
              <a:schemeClr val="tx1"/>
            </a:solidFill>
          </a:ln>
        </p:spPr>
      </p:pic>
    </p:spTree>
    <p:custDataLst>
      <p:tags r:id="rId1"/>
    </p:custDataLst>
    <p:extLst>
      <p:ext uri="{BB962C8B-B14F-4D97-AF65-F5344CB8AC3E}">
        <p14:creationId xmlns:p14="http://schemas.microsoft.com/office/powerpoint/2010/main" val="2246560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D976-A8E4-1875-0EF5-32B93D48822E}"/>
              </a:ext>
            </a:extLst>
          </p:cNvPr>
          <p:cNvSpPr>
            <a:spLocks noGrp="1"/>
          </p:cNvSpPr>
          <p:nvPr>
            <p:ph type="title"/>
          </p:nvPr>
        </p:nvSpPr>
        <p:spPr/>
        <p:txBody>
          <a:bodyPr/>
          <a:lstStyle/>
          <a:p>
            <a:r>
              <a:rPr lang="en-US" dirty="0"/>
              <a:t>Questions?</a:t>
            </a:r>
          </a:p>
        </p:txBody>
      </p:sp>
      <p:pic>
        <p:nvPicPr>
          <p:cNvPr id="7" name="Content Placeholder 6">
            <a:extLst>
              <a:ext uri="{FF2B5EF4-FFF2-40B4-BE49-F238E27FC236}">
                <a16:creationId xmlns:a16="http://schemas.microsoft.com/office/drawing/2014/main" id="{F881FBA1-1D10-444E-36DD-BA2B3FEB1B4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867400" y="454301"/>
            <a:ext cx="4343400" cy="5791705"/>
          </a:xfrm>
        </p:spPr>
      </p:pic>
      <p:sp>
        <p:nvSpPr>
          <p:cNvPr id="5" name="Text Placeholder 4">
            <a:extLst>
              <a:ext uri="{FF2B5EF4-FFF2-40B4-BE49-F238E27FC236}">
                <a16:creationId xmlns:a16="http://schemas.microsoft.com/office/drawing/2014/main" id="{8CA91F0C-8F09-92FA-B3C6-7A2451C75CE9}"/>
              </a:ext>
            </a:extLst>
          </p:cNvPr>
          <p:cNvSpPr>
            <a:spLocks noGrp="1"/>
          </p:cNvSpPr>
          <p:nvPr>
            <p:ph type="body" sz="half" idx="2"/>
          </p:nvPr>
        </p:nvSpPr>
        <p:spPr/>
        <p:txBody>
          <a:bodyPr/>
          <a:lstStyle/>
          <a:p>
            <a:endParaRPr lang="en-US" dirty="0"/>
          </a:p>
        </p:txBody>
      </p:sp>
    </p:spTree>
    <p:custDataLst>
      <p:tags r:id="rId1"/>
    </p:custDataLst>
    <p:extLst>
      <p:ext uri="{BB962C8B-B14F-4D97-AF65-F5344CB8AC3E}">
        <p14:creationId xmlns:p14="http://schemas.microsoft.com/office/powerpoint/2010/main" val="139080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673C-04AF-C37D-E59C-EC750430E418}"/>
              </a:ext>
            </a:extLst>
          </p:cNvPr>
          <p:cNvSpPr>
            <a:spLocks noGrp="1"/>
          </p:cNvSpPr>
          <p:nvPr>
            <p:ph type="title"/>
          </p:nvPr>
        </p:nvSpPr>
        <p:spPr/>
        <p:txBody>
          <a:bodyPr/>
          <a:lstStyle/>
          <a:p>
            <a:r>
              <a:rPr lang="en-US" dirty="0">
                <a:solidFill>
                  <a:schemeClr val="accent2"/>
                </a:solidFill>
              </a:rPr>
              <a:t>Embarking on this Learning Journey</a:t>
            </a:r>
            <a:endParaRPr lang="en-US" dirty="0"/>
          </a:p>
        </p:txBody>
      </p:sp>
      <p:sp>
        <p:nvSpPr>
          <p:cNvPr id="3" name="Content Placeholder 2">
            <a:extLst>
              <a:ext uri="{FF2B5EF4-FFF2-40B4-BE49-F238E27FC236}">
                <a16:creationId xmlns:a16="http://schemas.microsoft.com/office/drawing/2014/main" id="{9D6465B5-DAF0-FF7A-F083-ADD50B22D775}"/>
              </a:ext>
            </a:extLst>
          </p:cNvPr>
          <p:cNvSpPr>
            <a:spLocks noGrp="1"/>
          </p:cNvSpPr>
          <p:nvPr>
            <p:ph idx="1"/>
          </p:nvPr>
        </p:nvSpPr>
        <p:spPr/>
        <p:txBody>
          <a:bodyPr/>
          <a:lstStyle/>
          <a:p>
            <a:r>
              <a:rPr lang="en-US" sz="2400" dirty="0"/>
              <a:t>Today we’re focusing on basic practices in making some elements of a small business more accessible for people with disabilities. We’re focusing on a few skills that can be easily  applied across different types of content and that will benefit all of our clients.</a:t>
            </a:r>
          </a:p>
          <a:p>
            <a:endParaRPr lang="en-US" sz="2400" dirty="0"/>
          </a:p>
          <a:p>
            <a:r>
              <a:rPr lang="en-US" sz="2400" dirty="0"/>
              <a:t>As we learn and apply these skills, they become not only habits in our work, but also habit of thought. Accessibility becomes a mindset as well as a skillset.</a:t>
            </a:r>
          </a:p>
          <a:p>
            <a:endParaRPr lang="en-US" dirty="0"/>
          </a:p>
        </p:txBody>
      </p:sp>
    </p:spTree>
    <p:custDataLst>
      <p:tags r:id="rId1"/>
    </p:custDataLst>
    <p:extLst>
      <p:ext uri="{BB962C8B-B14F-4D97-AF65-F5344CB8AC3E}">
        <p14:creationId xmlns:p14="http://schemas.microsoft.com/office/powerpoint/2010/main" val="410607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0EF1-B8CF-EB5B-C37F-9CAEE60284A3}"/>
              </a:ext>
            </a:extLst>
          </p:cNvPr>
          <p:cNvSpPr>
            <a:spLocks noGrp="1"/>
          </p:cNvSpPr>
          <p:nvPr>
            <p:ph type="title"/>
          </p:nvPr>
        </p:nvSpPr>
        <p:spPr/>
        <p:txBody>
          <a:bodyPr/>
          <a:lstStyle/>
          <a:p>
            <a:r>
              <a:rPr lang="en-US" dirty="0">
                <a:solidFill>
                  <a:schemeClr val="accent2"/>
                </a:solidFill>
              </a:rPr>
              <a:t>Philosophy: Progress over Perfection</a:t>
            </a:r>
          </a:p>
        </p:txBody>
      </p:sp>
      <p:sp>
        <p:nvSpPr>
          <p:cNvPr id="9" name="TextBox 8">
            <a:extLst>
              <a:ext uri="{FF2B5EF4-FFF2-40B4-BE49-F238E27FC236}">
                <a16:creationId xmlns:a16="http://schemas.microsoft.com/office/drawing/2014/main" id="{E3737804-EAEC-ED8F-65A4-7A96E3DC8EF4}"/>
              </a:ext>
            </a:extLst>
          </p:cNvPr>
          <p:cNvSpPr txBox="1"/>
          <p:nvPr/>
        </p:nvSpPr>
        <p:spPr>
          <a:xfrm>
            <a:off x="1097280" y="2013857"/>
            <a:ext cx="5423264" cy="346248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endParaRPr lang="en-US" dirty="0"/>
          </a:p>
          <a:p>
            <a:pPr marL="285750" indent="-285750">
              <a:buFont typeface="Wingdings" panose="05000000000000000000" pitchFamily="2" charset="2"/>
              <a:buChar char="ü"/>
            </a:pPr>
            <a:r>
              <a:rPr lang="en-US" sz="2400" dirty="0"/>
              <a:t>Start with small tasks that are both manageable and replicable.</a:t>
            </a:r>
          </a:p>
          <a:p>
            <a:pPr marL="285750" indent="-285750">
              <a:buFont typeface="Wingdings" panose="05000000000000000000" pitchFamily="2" charset="2"/>
              <a:buChar char="ü"/>
            </a:pPr>
            <a:r>
              <a:rPr lang="en-US" sz="2400" dirty="0"/>
              <a:t>Small, scheduled chunks of time can be productive</a:t>
            </a:r>
          </a:p>
          <a:p>
            <a:pPr marL="285750" indent="-285750">
              <a:buFont typeface="Wingdings" panose="05000000000000000000" pitchFamily="2" charset="2"/>
              <a:buChar char="ü"/>
            </a:pPr>
            <a:r>
              <a:rPr lang="en-US" sz="2400" dirty="0"/>
              <a:t>Partner with peers or colleagues to support one another</a:t>
            </a:r>
          </a:p>
          <a:p>
            <a:pPr marL="285750" indent="-285750">
              <a:buFont typeface="Wingdings" panose="05000000000000000000" pitchFamily="2" charset="2"/>
              <a:buChar char="ü"/>
            </a:pPr>
            <a:r>
              <a:rPr lang="en-US" sz="2400" dirty="0"/>
              <a:t>Don’t let perfection be the enemy of good.</a:t>
            </a:r>
          </a:p>
        </p:txBody>
      </p:sp>
      <p:pic>
        <p:nvPicPr>
          <p:cNvPr id="7" name="Content Placeholder 6" descr="Graphic representing different levels of progress.  Three rows of text alternate with three rows containing six circles in each row, each circle has a different level of blue in it. Low levels reflect progress as do high levels. See notes for detailed description.">
            <a:extLst>
              <a:ext uri="{FF2B5EF4-FFF2-40B4-BE49-F238E27FC236}">
                <a16:creationId xmlns:a16="http://schemas.microsoft.com/office/drawing/2014/main" id="{0DAC6029-03F3-3232-9803-9EAAD8408ED6}"/>
              </a:ext>
            </a:extLst>
          </p:cNvPr>
          <p:cNvPicPr>
            <a:picLocks noGrp="1" noChangeAspect="1"/>
          </p:cNvPicPr>
          <p:nvPr>
            <p:ph idx="1"/>
          </p:nvPr>
        </p:nvPicPr>
        <p:blipFill>
          <a:blip r:embed="rId4"/>
          <a:stretch>
            <a:fillRect/>
          </a:stretch>
        </p:blipFill>
        <p:spPr>
          <a:xfrm>
            <a:off x="6917055" y="1995042"/>
            <a:ext cx="4391025" cy="3752850"/>
          </a:xfrm>
          <a:ln w="19050">
            <a:solidFill>
              <a:schemeClr val="tx1"/>
            </a:solidFill>
          </a:ln>
        </p:spPr>
      </p:pic>
    </p:spTree>
    <p:custDataLst>
      <p:tags r:id="rId1"/>
    </p:custDataLst>
    <p:extLst>
      <p:ext uri="{BB962C8B-B14F-4D97-AF65-F5344CB8AC3E}">
        <p14:creationId xmlns:p14="http://schemas.microsoft.com/office/powerpoint/2010/main" val="50727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F9F87-7FAB-1D11-DF01-222ACF786B2D}"/>
              </a:ext>
            </a:extLst>
          </p:cNvPr>
          <p:cNvSpPr>
            <a:spLocks noGrp="1"/>
          </p:cNvSpPr>
          <p:nvPr>
            <p:ph type="title"/>
          </p:nvPr>
        </p:nvSpPr>
        <p:spPr/>
        <p:txBody>
          <a:bodyPr/>
          <a:lstStyle/>
          <a:p>
            <a:r>
              <a:rPr lang="en-US" dirty="0"/>
              <a:t>Quickfire 1:</a:t>
            </a:r>
          </a:p>
        </p:txBody>
      </p:sp>
      <p:sp>
        <p:nvSpPr>
          <p:cNvPr id="6" name="Text Placeholder 5">
            <a:extLst>
              <a:ext uri="{FF2B5EF4-FFF2-40B4-BE49-F238E27FC236}">
                <a16:creationId xmlns:a16="http://schemas.microsoft.com/office/drawing/2014/main" id="{DA1A4C3C-4BE1-C853-2E9E-98E810D404B8}"/>
              </a:ext>
            </a:extLst>
          </p:cNvPr>
          <p:cNvSpPr>
            <a:spLocks noGrp="1"/>
          </p:cNvSpPr>
          <p:nvPr>
            <p:ph type="body" sz="half" idx="2"/>
          </p:nvPr>
        </p:nvSpPr>
        <p:spPr/>
        <p:txBody>
          <a:bodyPr>
            <a:normAutofit/>
          </a:bodyPr>
          <a:lstStyle/>
          <a:p>
            <a:r>
              <a:rPr lang="en-US" sz="3200" dirty="0"/>
              <a:t>Reflection</a:t>
            </a:r>
          </a:p>
        </p:txBody>
      </p:sp>
      <p:pic>
        <p:nvPicPr>
          <p:cNvPr id="8" name="Content Placeholder 7" descr="Rising flames against a black background">
            <a:extLst>
              <a:ext uri="{FF2B5EF4-FFF2-40B4-BE49-F238E27FC236}">
                <a16:creationId xmlns:a16="http://schemas.microsoft.com/office/drawing/2014/main" id="{B0AA11C9-20B7-AEA0-3488-D671D1000CFF}"/>
              </a:ext>
            </a:extLst>
          </p:cNvPr>
          <p:cNvPicPr>
            <a:picLocks noGrp="1" noChangeAspect="1"/>
          </p:cNvPicPr>
          <p:nvPr>
            <p:ph idx="1"/>
          </p:nvPr>
        </p:nvPicPr>
        <p:blipFill>
          <a:blip r:embed="rId3"/>
          <a:stretch>
            <a:fillRect/>
          </a:stretch>
        </p:blipFill>
        <p:spPr>
          <a:xfrm>
            <a:off x="4800600" y="1196446"/>
            <a:ext cx="6492875" cy="4328583"/>
          </a:xfrm>
        </p:spPr>
      </p:pic>
      <p:sp>
        <p:nvSpPr>
          <p:cNvPr id="9" name="Footer Placeholder 8">
            <a:extLst>
              <a:ext uri="{FF2B5EF4-FFF2-40B4-BE49-F238E27FC236}">
                <a16:creationId xmlns:a16="http://schemas.microsoft.com/office/drawing/2014/main" id="{E0E695E9-A365-0364-B432-AF030286C03F}"/>
              </a:ext>
            </a:extLst>
          </p:cNvPr>
          <p:cNvSpPr>
            <a:spLocks noGrp="1"/>
          </p:cNvSpPr>
          <p:nvPr>
            <p:ph type="ftr" sz="quarter" idx="11"/>
          </p:nvPr>
        </p:nvSpPr>
        <p:spPr/>
        <p:txBody>
          <a:bodyPr/>
          <a:lstStyle/>
          <a:p>
            <a:r>
              <a:rPr lang="en-US" dirty="0"/>
              <a:t>Photo by Cullan Smith on Unsplash</a:t>
            </a:r>
          </a:p>
        </p:txBody>
      </p:sp>
    </p:spTree>
    <p:custDataLst>
      <p:tags r:id="rId1"/>
    </p:custDataLst>
    <p:extLst>
      <p:ext uri="{BB962C8B-B14F-4D97-AF65-F5344CB8AC3E}">
        <p14:creationId xmlns:p14="http://schemas.microsoft.com/office/powerpoint/2010/main" val="402965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Essential Tool: Accessibility Checkers</a:t>
            </a:r>
          </a:p>
        </p:txBody>
      </p:sp>
      <p:sp>
        <p:nvSpPr>
          <p:cNvPr id="6" name="Content Placeholder 5">
            <a:extLst>
              <a:ext uri="{FF2B5EF4-FFF2-40B4-BE49-F238E27FC236}">
                <a16:creationId xmlns:a16="http://schemas.microsoft.com/office/drawing/2014/main" id="{E6C68E02-CE60-BE0E-D226-72A9E6F1E338}"/>
              </a:ext>
            </a:extLst>
          </p:cNvPr>
          <p:cNvSpPr>
            <a:spLocks noGrp="1"/>
          </p:cNvSpPr>
          <p:nvPr>
            <p:ph sz="half" idx="1"/>
          </p:nvPr>
        </p:nvSpPr>
        <p:spPr/>
        <p:txBody>
          <a:bodyPr/>
          <a:lstStyle/>
          <a:p>
            <a:r>
              <a:rPr lang="en-US" b="1" dirty="0">
                <a:solidFill>
                  <a:schemeClr val="accent2"/>
                </a:solidFill>
              </a:rPr>
              <a:t>Microsoft products </a:t>
            </a:r>
            <a:r>
              <a:rPr lang="en-US" dirty="0"/>
              <a:t>have the most robust and interactive Accessibility Checkers. They provide guidance for users at all skill levels.</a:t>
            </a:r>
          </a:p>
          <a:p>
            <a:endParaRPr lang="en-US" dirty="0"/>
          </a:p>
          <a:p>
            <a:endParaRPr lang="en-US" dirty="0"/>
          </a:p>
        </p:txBody>
      </p:sp>
      <p:pic>
        <p:nvPicPr>
          <p:cNvPr id="7" name="Picture 6" descr="Partial drop down menus for both Microsoft Accessibility Checker and Google Accessibility features.&#10;">
            <a:extLst>
              <a:ext uri="{FF2B5EF4-FFF2-40B4-BE49-F238E27FC236}">
                <a16:creationId xmlns:a16="http://schemas.microsoft.com/office/drawing/2014/main" id="{C19F0563-F445-BC06-DBB3-A667329D1C91}"/>
              </a:ext>
            </a:extLst>
          </p:cNvPr>
          <p:cNvPicPr>
            <a:picLocks noChangeAspect="1"/>
          </p:cNvPicPr>
          <p:nvPr/>
        </p:nvPicPr>
        <p:blipFill>
          <a:blip r:embed="rId4"/>
          <a:stretch>
            <a:fillRect/>
          </a:stretch>
        </p:blipFill>
        <p:spPr>
          <a:xfrm>
            <a:off x="2336657" y="3097163"/>
            <a:ext cx="1885950" cy="2266950"/>
          </a:xfrm>
          <a:prstGeom prst="rect">
            <a:avLst/>
          </a:prstGeom>
          <a:ln w="19050">
            <a:solidFill>
              <a:schemeClr val="tx1"/>
            </a:solidFill>
          </a:ln>
        </p:spPr>
      </p:pic>
      <p:sp>
        <p:nvSpPr>
          <p:cNvPr id="13" name="Content Placeholder 12">
            <a:extLst>
              <a:ext uri="{FF2B5EF4-FFF2-40B4-BE49-F238E27FC236}">
                <a16:creationId xmlns:a16="http://schemas.microsoft.com/office/drawing/2014/main" id="{6A2B90C8-E046-DCE8-3DE8-E7DD21862F44}"/>
              </a:ext>
            </a:extLst>
          </p:cNvPr>
          <p:cNvSpPr>
            <a:spLocks noGrp="1"/>
          </p:cNvSpPr>
          <p:nvPr>
            <p:ph sz="half" idx="2"/>
          </p:nvPr>
        </p:nvSpPr>
        <p:spPr/>
        <p:txBody>
          <a:bodyPr/>
          <a:lstStyle/>
          <a:p>
            <a:r>
              <a:rPr lang="en-US" b="1" dirty="0">
                <a:solidFill>
                  <a:schemeClr val="accent2"/>
                </a:solidFill>
              </a:rPr>
              <a:t>Google products </a:t>
            </a:r>
            <a:r>
              <a:rPr lang="en-US" dirty="0"/>
              <a:t>do not have built-in Accessibility Checkers. Users can download the Grackle docs and Grackle slides plug-in Accessibility Checkers.</a:t>
            </a:r>
          </a:p>
        </p:txBody>
      </p:sp>
      <p:pic>
        <p:nvPicPr>
          <p:cNvPr id="17" name="Picture 16" descr="Partial drop down menus for both Microsoft Accessibility Checker and Google Accessibility features.&#10;">
            <a:extLst>
              <a:ext uri="{FF2B5EF4-FFF2-40B4-BE49-F238E27FC236}">
                <a16:creationId xmlns:a16="http://schemas.microsoft.com/office/drawing/2014/main" id="{5BC890F6-A7F9-5E63-6345-6DB6F492B7FE}"/>
              </a:ext>
            </a:extLst>
          </p:cNvPr>
          <p:cNvPicPr>
            <a:picLocks noChangeAspect="1"/>
          </p:cNvPicPr>
          <p:nvPr/>
        </p:nvPicPr>
        <p:blipFill>
          <a:blip r:embed="rId5"/>
          <a:stretch>
            <a:fillRect/>
          </a:stretch>
        </p:blipFill>
        <p:spPr>
          <a:xfrm>
            <a:off x="6936240" y="3316238"/>
            <a:ext cx="3133725" cy="2114550"/>
          </a:xfrm>
          <a:prstGeom prst="rect">
            <a:avLst/>
          </a:prstGeom>
          <a:ln w="19050">
            <a:solidFill>
              <a:schemeClr val="tx1"/>
            </a:solidFill>
          </a:ln>
        </p:spPr>
      </p:pic>
    </p:spTree>
    <p:custDataLst>
      <p:tags r:id="rId1"/>
    </p:custDataLst>
    <p:extLst>
      <p:ext uri="{BB962C8B-B14F-4D97-AF65-F5344CB8AC3E}">
        <p14:creationId xmlns:p14="http://schemas.microsoft.com/office/powerpoint/2010/main" val="391856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Best Practices: Structured Headings</a:t>
            </a:r>
          </a:p>
        </p:txBody>
      </p:sp>
      <p:sp>
        <p:nvSpPr>
          <p:cNvPr id="8" name="Content Placeholder 7">
            <a:extLst>
              <a:ext uri="{FF2B5EF4-FFF2-40B4-BE49-F238E27FC236}">
                <a16:creationId xmlns:a16="http://schemas.microsoft.com/office/drawing/2014/main" id="{1B522FEA-A6AB-B4B2-1A54-CB50A6735C18}"/>
              </a:ext>
            </a:extLst>
          </p:cNvPr>
          <p:cNvSpPr>
            <a:spLocks noGrp="1"/>
          </p:cNvSpPr>
          <p:nvPr>
            <p:ph idx="1"/>
          </p:nvPr>
        </p:nvSpPr>
        <p:spPr>
          <a:xfrm>
            <a:off x="1001486" y="1845734"/>
            <a:ext cx="10154194" cy="4023360"/>
          </a:xfrm>
        </p:spPr>
        <p:txBody>
          <a:bodyPr>
            <a:normAutofit fontScale="25000" lnSpcReduction="20000"/>
          </a:bodyPr>
          <a:lstStyle/>
          <a:p>
            <a:pPr marL="0" indent="0">
              <a:buNone/>
            </a:pPr>
            <a:r>
              <a:rPr lang="en-US" sz="2400" dirty="0">
                <a:solidFill>
                  <a:schemeClr val="accent2"/>
                </a:solidFill>
              </a:rPr>
              <a:t> </a:t>
            </a:r>
            <a:endParaRPr lang="en-US" sz="6000" dirty="0">
              <a:solidFill>
                <a:schemeClr val="tx1"/>
              </a:solidFill>
            </a:endParaRPr>
          </a:p>
          <a:p>
            <a:pPr marL="0" indent="0">
              <a:buNone/>
            </a:pPr>
            <a:r>
              <a:rPr lang="en-US" sz="9600" dirty="0">
                <a:solidFill>
                  <a:schemeClr val="tx1"/>
                </a:solidFill>
              </a:rPr>
              <a:t>Built-in headings are announced by screen readers so users can understand the document’s structure and can make choices in how to navigate content.</a:t>
            </a:r>
          </a:p>
          <a:p>
            <a:pPr marL="0" indent="0">
              <a:buNone/>
            </a:pPr>
            <a:endParaRPr lang="en-US" sz="9600" dirty="0">
              <a:solidFill>
                <a:schemeClr val="tx1"/>
              </a:solidFill>
            </a:endParaRPr>
          </a:p>
          <a:p>
            <a:pPr marL="0" indent="0">
              <a:buNone/>
            </a:pPr>
            <a:r>
              <a:rPr lang="en-US" sz="9600" dirty="0">
                <a:solidFill>
                  <a:schemeClr val="tx1"/>
                </a:solidFill>
              </a:rPr>
              <a:t>We use built-in heading structures because assistive technology cannot recognize headings created manually through font styling alone:</a:t>
            </a:r>
          </a:p>
          <a:p>
            <a:pPr lvl="1">
              <a:buFont typeface="Wingdings" panose="05000000000000000000" pitchFamily="2" charset="2"/>
              <a:buChar char="§"/>
            </a:pPr>
            <a:r>
              <a:rPr lang="en-US" sz="9600" dirty="0">
                <a:solidFill>
                  <a:schemeClr val="tx1"/>
                </a:solidFill>
              </a:rPr>
              <a:t>Increasing font size</a:t>
            </a:r>
          </a:p>
          <a:p>
            <a:pPr lvl="1">
              <a:buFont typeface="Wingdings" panose="05000000000000000000" pitchFamily="2" charset="2"/>
              <a:buChar char="§"/>
            </a:pPr>
            <a:r>
              <a:rPr lang="en-US" sz="9600" dirty="0">
                <a:solidFill>
                  <a:schemeClr val="tx1"/>
                </a:solidFill>
              </a:rPr>
              <a:t>Bolding text</a:t>
            </a:r>
          </a:p>
          <a:p>
            <a:pPr lvl="1">
              <a:buFont typeface="Wingdings" panose="05000000000000000000" pitchFamily="2" charset="2"/>
              <a:buChar char="§"/>
            </a:pPr>
            <a:r>
              <a:rPr lang="en-US" sz="9600" dirty="0">
                <a:solidFill>
                  <a:schemeClr val="tx1"/>
                </a:solidFill>
              </a:rPr>
              <a:t>Underlining text</a:t>
            </a:r>
          </a:p>
          <a:p>
            <a:pPr lvl="1">
              <a:buFont typeface="Wingdings" panose="05000000000000000000" pitchFamily="2" charset="2"/>
              <a:buChar char="§"/>
            </a:pPr>
            <a:r>
              <a:rPr lang="en-US" sz="9600" dirty="0">
                <a:solidFill>
                  <a:schemeClr val="tx1"/>
                </a:solidFill>
              </a:rPr>
              <a:t>Italicizing text</a:t>
            </a:r>
          </a:p>
          <a:p>
            <a:pPr marL="201168" lvl="1" indent="0">
              <a:buNone/>
            </a:pPr>
            <a:endParaRPr lang="en-US" sz="9600" dirty="0">
              <a:solidFill>
                <a:schemeClr val="tx1"/>
              </a:solidFill>
            </a:endParaRPr>
          </a:p>
          <a:p>
            <a:pPr marL="0" lvl="1" indent="0">
              <a:buNone/>
            </a:pPr>
            <a:endParaRPr lang="en-US" sz="96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5100" dirty="0">
              <a:solidFill>
                <a:schemeClr val="tx1"/>
              </a:solidFill>
            </a:endParaRPr>
          </a:p>
          <a:p>
            <a:pPr marL="0" indent="0">
              <a:buNone/>
            </a:pPr>
            <a:endParaRPr lang="en-US" sz="2400" dirty="0">
              <a:solidFill>
                <a:schemeClr val="tx1"/>
              </a:solidFill>
            </a:endParaRPr>
          </a:p>
          <a:p>
            <a:pPr marL="0" indent="0">
              <a:buNone/>
            </a:pPr>
            <a:endParaRPr lang="en-US" sz="2400" dirty="0"/>
          </a:p>
          <a:p>
            <a:pPr marL="201168" lvl="1" indent="0">
              <a:buNone/>
            </a:pPr>
            <a:endParaRPr lang="en-US" sz="2400" dirty="0"/>
          </a:p>
          <a:p>
            <a:pPr marL="0" indent="0">
              <a:lnSpc>
                <a:spcPct val="113000"/>
              </a:lnSpc>
              <a:spcBef>
                <a:spcPts val="0"/>
              </a:spcBef>
              <a:spcAft>
                <a:spcPts val="400"/>
              </a:spcAft>
              <a:buFont typeface="Lucida Grande"/>
              <a:buNone/>
            </a:pPr>
            <a:r>
              <a:rPr lang="en-US" sz="1800" b="0" spc="100" dirty="0"/>
              <a:t>   </a:t>
            </a:r>
            <a:endParaRPr lang="en-US" dirty="0"/>
          </a:p>
        </p:txBody>
      </p:sp>
    </p:spTree>
    <p:custDataLst>
      <p:tags r:id="rId1"/>
    </p:custDataLst>
    <p:extLst>
      <p:ext uri="{BB962C8B-B14F-4D97-AF65-F5344CB8AC3E}">
        <p14:creationId xmlns:p14="http://schemas.microsoft.com/office/powerpoint/2010/main" val="309679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9BF2-F08A-99C8-1ED9-045C41FFD17D}"/>
              </a:ext>
            </a:extLst>
          </p:cNvPr>
          <p:cNvSpPr>
            <a:spLocks noGrp="1"/>
          </p:cNvSpPr>
          <p:nvPr>
            <p:ph type="title"/>
          </p:nvPr>
        </p:nvSpPr>
        <p:spPr/>
        <p:txBody>
          <a:bodyPr/>
          <a:lstStyle/>
          <a:p>
            <a:r>
              <a:rPr lang="en-US" dirty="0">
                <a:solidFill>
                  <a:schemeClr val="accent2"/>
                </a:solidFill>
              </a:rPr>
              <a:t>Essential Tool: Headings Styles</a:t>
            </a:r>
          </a:p>
        </p:txBody>
      </p:sp>
      <p:sp>
        <p:nvSpPr>
          <p:cNvPr id="6" name="Content Placeholder 5">
            <a:extLst>
              <a:ext uri="{FF2B5EF4-FFF2-40B4-BE49-F238E27FC236}">
                <a16:creationId xmlns:a16="http://schemas.microsoft.com/office/drawing/2014/main" id="{E6C68E02-CE60-BE0E-D226-72A9E6F1E338}"/>
              </a:ext>
            </a:extLst>
          </p:cNvPr>
          <p:cNvSpPr>
            <a:spLocks noGrp="1"/>
          </p:cNvSpPr>
          <p:nvPr>
            <p:ph sz="half" idx="1"/>
          </p:nvPr>
        </p:nvSpPr>
        <p:spPr>
          <a:xfrm>
            <a:off x="1097280" y="1845734"/>
            <a:ext cx="3126378" cy="560009"/>
          </a:xfrm>
        </p:spPr>
        <p:txBody>
          <a:bodyPr/>
          <a:lstStyle/>
          <a:p>
            <a:pPr algn="ctr"/>
            <a:r>
              <a:rPr lang="en-US" b="1" dirty="0">
                <a:solidFill>
                  <a:schemeClr val="accent2"/>
                </a:solidFill>
              </a:rPr>
              <a:t>Microsoft Word  </a:t>
            </a:r>
            <a:endParaRPr lang="en-US" dirty="0"/>
          </a:p>
          <a:p>
            <a:endParaRPr lang="en-US" dirty="0"/>
          </a:p>
        </p:txBody>
      </p:sp>
      <p:pic>
        <p:nvPicPr>
          <p:cNvPr id="3" name="Picture 2" descr="Examples of built-in headings tools in Microsoft, Substack, and Google.">
            <a:extLst>
              <a:ext uri="{FF2B5EF4-FFF2-40B4-BE49-F238E27FC236}">
                <a16:creationId xmlns:a16="http://schemas.microsoft.com/office/drawing/2014/main" id="{E8F2353A-89EC-C164-2699-21F720EDBAD5}"/>
              </a:ext>
            </a:extLst>
          </p:cNvPr>
          <p:cNvPicPr>
            <a:picLocks noChangeAspect="1"/>
          </p:cNvPicPr>
          <p:nvPr/>
        </p:nvPicPr>
        <p:blipFill>
          <a:blip r:embed="rId4"/>
          <a:stretch>
            <a:fillRect/>
          </a:stretch>
        </p:blipFill>
        <p:spPr>
          <a:xfrm>
            <a:off x="755469" y="2299490"/>
            <a:ext cx="3810000" cy="771525"/>
          </a:xfrm>
          <a:prstGeom prst="rect">
            <a:avLst/>
          </a:prstGeom>
          <a:ln w="19050">
            <a:solidFill>
              <a:schemeClr val="tx1"/>
            </a:solidFill>
          </a:ln>
        </p:spPr>
      </p:pic>
      <p:pic>
        <p:nvPicPr>
          <p:cNvPr id="19" name="Picture 18" descr="Examples of built-in headings tools in Microsoft, Substack, and Google.">
            <a:extLst>
              <a:ext uri="{FF2B5EF4-FFF2-40B4-BE49-F238E27FC236}">
                <a16:creationId xmlns:a16="http://schemas.microsoft.com/office/drawing/2014/main" id="{73BA28AB-F196-0485-DB85-C2D59ABA07B3}"/>
              </a:ext>
            </a:extLst>
          </p:cNvPr>
          <p:cNvPicPr>
            <a:picLocks noChangeAspect="1"/>
          </p:cNvPicPr>
          <p:nvPr/>
        </p:nvPicPr>
        <p:blipFill>
          <a:blip r:embed="rId5"/>
          <a:stretch>
            <a:fillRect/>
          </a:stretch>
        </p:blipFill>
        <p:spPr>
          <a:xfrm>
            <a:off x="1629862" y="3383001"/>
            <a:ext cx="2247900" cy="2505075"/>
          </a:xfrm>
          <a:prstGeom prst="rect">
            <a:avLst/>
          </a:prstGeom>
          <a:ln w="19050">
            <a:solidFill>
              <a:schemeClr val="tx1"/>
            </a:solidFill>
          </a:ln>
        </p:spPr>
      </p:pic>
      <p:sp>
        <p:nvSpPr>
          <p:cNvPr id="16" name="TextBox 15">
            <a:extLst>
              <a:ext uri="{FF2B5EF4-FFF2-40B4-BE49-F238E27FC236}">
                <a16:creationId xmlns:a16="http://schemas.microsoft.com/office/drawing/2014/main" id="{BD75C1AF-47C1-2FFC-109B-97F4F634AC85}"/>
              </a:ext>
            </a:extLst>
          </p:cNvPr>
          <p:cNvSpPr txBox="1"/>
          <p:nvPr/>
        </p:nvSpPr>
        <p:spPr>
          <a:xfrm>
            <a:off x="5184537" y="1899380"/>
            <a:ext cx="1883886" cy="400110"/>
          </a:xfrm>
          <a:prstGeom prst="rect">
            <a:avLst/>
          </a:prstGeom>
          <a:noFill/>
        </p:spPr>
        <p:txBody>
          <a:bodyPr wrap="square" rtlCol="0">
            <a:spAutoFit/>
          </a:bodyPr>
          <a:lstStyle/>
          <a:p>
            <a:pPr algn="ctr"/>
            <a:r>
              <a:rPr lang="en-US" sz="2000" b="1" dirty="0">
                <a:solidFill>
                  <a:schemeClr val="accent2"/>
                </a:solidFill>
              </a:rPr>
              <a:t>Substack</a:t>
            </a:r>
          </a:p>
        </p:txBody>
      </p:sp>
      <p:pic>
        <p:nvPicPr>
          <p:cNvPr id="15" name="Picture 14" descr="Examples of built-in headings tools in Microsoft, Substack, and Google.">
            <a:extLst>
              <a:ext uri="{FF2B5EF4-FFF2-40B4-BE49-F238E27FC236}">
                <a16:creationId xmlns:a16="http://schemas.microsoft.com/office/drawing/2014/main" id="{8D3014C9-6950-5E09-1845-85353041D1A7}"/>
              </a:ext>
            </a:extLst>
          </p:cNvPr>
          <p:cNvPicPr>
            <a:picLocks noChangeAspect="1"/>
          </p:cNvPicPr>
          <p:nvPr/>
        </p:nvPicPr>
        <p:blipFill>
          <a:blip r:embed="rId6"/>
          <a:stretch>
            <a:fillRect/>
          </a:stretch>
        </p:blipFill>
        <p:spPr>
          <a:xfrm>
            <a:off x="5336937" y="2461509"/>
            <a:ext cx="1883886" cy="3307919"/>
          </a:xfrm>
          <a:prstGeom prst="rect">
            <a:avLst/>
          </a:prstGeom>
          <a:ln w="19050">
            <a:solidFill>
              <a:schemeClr val="tx1"/>
            </a:solidFill>
          </a:ln>
        </p:spPr>
      </p:pic>
      <p:sp>
        <p:nvSpPr>
          <p:cNvPr id="13" name="Content Placeholder 12">
            <a:extLst>
              <a:ext uri="{FF2B5EF4-FFF2-40B4-BE49-F238E27FC236}">
                <a16:creationId xmlns:a16="http://schemas.microsoft.com/office/drawing/2014/main" id="{6A2B90C8-E046-DCE8-3DE8-E7DD21862F44}"/>
              </a:ext>
            </a:extLst>
          </p:cNvPr>
          <p:cNvSpPr>
            <a:spLocks noGrp="1"/>
          </p:cNvSpPr>
          <p:nvPr>
            <p:ph sz="half" idx="2"/>
          </p:nvPr>
        </p:nvSpPr>
        <p:spPr>
          <a:xfrm>
            <a:off x="7532914" y="1845734"/>
            <a:ext cx="3698966" cy="385837"/>
          </a:xfrm>
        </p:spPr>
        <p:txBody>
          <a:bodyPr/>
          <a:lstStyle/>
          <a:p>
            <a:pPr algn="ctr"/>
            <a:r>
              <a:rPr lang="en-US" b="1" dirty="0">
                <a:solidFill>
                  <a:schemeClr val="accent2"/>
                </a:solidFill>
              </a:rPr>
              <a:t>Google Docs</a:t>
            </a:r>
            <a:endParaRPr lang="en-US" dirty="0"/>
          </a:p>
        </p:txBody>
      </p:sp>
      <p:pic>
        <p:nvPicPr>
          <p:cNvPr id="12" name="Picture 11" descr="Examples of built-in headings tools in Microsoft, Substack, and Google.">
            <a:extLst>
              <a:ext uri="{FF2B5EF4-FFF2-40B4-BE49-F238E27FC236}">
                <a16:creationId xmlns:a16="http://schemas.microsoft.com/office/drawing/2014/main" id="{079CAB86-1EDA-5F96-12B5-D21B3C024D75}"/>
              </a:ext>
            </a:extLst>
          </p:cNvPr>
          <p:cNvPicPr>
            <a:picLocks noChangeAspect="1"/>
          </p:cNvPicPr>
          <p:nvPr/>
        </p:nvPicPr>
        <p:blipFill>
          <a:blip r:embed="rId7"/>
          <a:stretch>
            <a:fillRect/>
          </a:stretch>
        </p:blipFill>
        <p:spPr>
          <a:xfrm>
            <a:off x="8375198" y="2351314"/>
            <a:ext cx="2247900" cy="3696232"/>
          </a:xfrm>
          <a:prstGeom prst="rect">
            <a:avLst/>
          </a:prstGeom>
          <a:ln w="19050">
            <a:solidFill>
              <a:schemeClr val="tx1"/>
            </a:solidFill>
          </a:ln>
        </p:spPr>
      </p:pic>
    </p:spTree>
    <p:custDataLst>
      <p:tags r:id="rId1"/>
    </p:custDataLst>
    <p:extLst>
      <p:ext uri="{BB962C8B-B14F-4D97-AF65-F5344CB8AC3E}">
        <p14:creationId xmlns:p14="http://schemas.microsoft.com/office/powerpoint/2010/main" val="385118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F9F87-7FAB-1D11-DF01-222ACF786B2D}"/>
              </a:ext>
            </a:extLst>
          </p:cNvPr>
          <p:cNvSpPr>
            <a:spLocks noGrp="1"/>
          </p:cNvSpPr>
          <p:nvPr>
            <p:ph type="title"/>
          </p:nvPr>
        </p:nvSpPr>
        <p:spPr>
          <a:xfrm>
            <a:off x="457200" y="594360"/>
            <a:ext cx="3200400" cy="1648098"/>
          </a:xfrm>
        </p:spPr>
        <p:txBody>
          <a:bodyPr/>
          <a:lstStyle/>
          <a:p>
            <a:r>
              <a:rPr lang="en-US" dirty="0"/>
              <a:t>Quickfire 2:</a:t>
            </a:r>
            <a:br>
              <a:rPr lang="en-US" dirty="0"/>
            </a:br>
            <a:r>
              <a:rPr lang="en-US" sz="3200" dirty="0"/>
              <a:t>Explore</a:t>
            </a:r>
            <a:br>
              <a:rPr lang="en-US" sz="3600" dirty="0"/>
            </a:br>
            <a:endParaRPr lang="en-US" dirty="0"/>
          </a:p>
        </p:txBody>
      </p:sp>
      <p:sp>
        <p:nvSpPr>
          <p:cNvPr id="6" name="Text Placeholder 5">
            <a:extLst>
              <a:ext uri="{FF2B5EF4-FFF2-40B4-BE49-F238E27FC236}">
                <a16:creationId xmlns:a16="http://schemas.microsoft.com/office/drawing/2014/main" id="{DA1A4C3C-4BE1-C853-2E9E-98E810D404B8}"/>
              </a:ext>
              <a:ext uri="{C183D7F6-B498-43B3-948B-1728B52AA6E4}">
                <adec:decorative xmlns:adec="http://schemas.microsoft.com/office/drawing/2017/decorative" val="1"/>
              </a:ext>
            </a:extLst>
          </p:cNvPr>
          <p:cNvSpPr>
            <a:spLocks noGrp="1"/>
          </p:cNvSpPr>
          <p:nvPr>
            <p:ph type="body" sz="half" idx="2"/>
          </p:nvPr>
        </p:nvSpPr>
        <p:spPr>
          <a:xfrm>
            <a:off x="457200" y="2242457"/>
            <a:ext cx="3200400" cy="4062747"/>
          </a:xfrm>
        </p:spPr>
        <p:txBody>
          <a:bodyPr>
            <a:normAutofit/>
          </a:bodyPr>
          <a:lstStyle/>
          <a:p>
            <a:r>
              <a:rPr lang="en-US" sz="2000" dirty="0"/>
              <a:t>Open a favorite authoring tool and explore:</a:t>
            </a:r>
          </a:p>
          <a:p>
            <a:r>
              <a:rPr lang="en-US" sz="2000" dirty="0"/>
              <a:t>--Accessibility Checkers</a:t>
            </a:r>
          </a:p>
          <a:p>
            <a:r>
              <a:rPr lang="en-US" sz="2000" dirty="0"/>
              <a:t>--Heading Styles</a:t>
            </a:r>
          </a:p>
          <a:p>
            <a:pPr algn="ctr"/>
            <a:r>
              <a:rPr lang="en-US" sz="2400" dirty="0"/>
              <a:t>OR</a:t>
            </a:r>
          </a:p>
          <a:p>
            <a:r>
              <a:rPr lang="en-US" sz="2000" dirty="0"/>
              <a:t>If you use Google products, open your browser and bookmark Grackle Docs so you can check it out later.</a:t>
            </a:r>
          </a:p>
        </p:txBody>
      </p:sp>
      <p:pic>
        <p:nvPicPr>
          <p:cNvPr id="8" name="Content Placeholder 7" descr="Rising flames against a black background">
            <a:extLst>
              <a:ext uri="{FF2B5EF4-FFF2-40B4-BE49-F238E27FC236}">
                <a16:creationId xmlns:a16="http://schemas.microsoft.com/office/drawing/2014/main" id="{B0AA11C9-20B7-AEA0-3488-D671D1000CFF}"/>
              </a:ext>
            </a:extLst>
          </p:cNvPr>
          <p:cNvPicPr>
            <a:picLocks noGrp="1" noChangeAspect="1"/>
          </p:cNvPicPr>
          <p:nvPr>
            <p:ph idx="1"/>
          </p:nvPr>
        </p:nvPicPr>
        <p:blipFill>
          <a:blip r:embed="rId3"/>
          <a:stretch>
            <a:fillRect/>
          </a:stretch>
        </p:blipFill>
        <p:spPr>
          <a:xfrm>
            <a:off x="4800600" y="1196446"/>
            <a:ext cx="6492875" cy="4328583"/>
          </a:xfrm>
        </p:spPr>
      </p:pic>
      <p:sp>
        <p:nvSpPr>
          <p:cNvPr id="9" name="Footer Placeholder 8">
            <a:extLst>
              <a:ext uri="{FF2B5EF4-FFF2-40B4-BE49-F238E27FC236}">
                <a16:creationId xmlns:a16="http://schemas.microsoft.com/office/drawing/2014/main" id="{E0E695E9-A365-0364-B432-AF030286C03F}"/>
              </a:ext>
            </a:extLst>
          </p:cNvPr>
          <p:cNvSpPr>
            <a:spLocks noGrp="1"/>
          </p:cNvSpPr>
          <p:nvPr>
            <p:ph type="ftr" sz="quarter" idx="11"/>
          </p:nvPr>
        </p:nvSpPr>
        <p:spPr/>
        <p:txBody>
          <a:bodyPr/>
          <a:lstStyle/>
          <a:p>
            <a:r>
              <a:rPr lang="en-US" dirty="0"/>
              <a:t>Photo by Cullan Smith on Unsplash</a:t>
            </a:r>
          </a:p>
        </p:txBody>
      </p:sp>
    </p:spTree>
    <p:custDataLst>
      <p:tags r:id="rId1"/>
    </p:custDataLst>
    <p:extLst>
      <p:ext uri="{BB962C8B-B14F-4D97-AF65-F5344CB8AC3E}">
        <p14:creationId xmlns:p14="http://schemas.microsoft.com/office/powerpoint/2010/main" val="3482161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4454</TotalTime>
  <Words>1948</Words>
  <Application>Microsoft Office PowerPoint</Application>
  <PresentationFormat>Widescreen</PresentationFormat>
  <Paragraphs>243</Paragraphs>
  <Slides>28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-apple-system</vt:lpstr>
      <vt:lpstr>Arial</vt:lpstr>
      <vt:lpstr>Bradford</vt:lpstr>
      <vt:lpstr>Calibri</vt:lpstr>
      <vt:lpstr>Calibri Light</vt:lpstr>
      <vt:lpstr>Lucida Grande</vt:lpstr>
      <vt:lpstr>Wingdings</vt:lpstr>
      <vt:lpstr>Retrospect</vt:lpstr>
      <vt:lpstr>Accessibility for Editors:</vt:lpstr>
      <vt:lpstr>Topics</vt:lpstr>
      <vt:lpstr>Embarking on this Learning Journey</vt:lpstr>
      <vt:lpstr>Philosophy: Progress over Perfection</vt:lpstr>
      <vt:lpstr>Quickfire 1:</vt:lpstr>
      <vt:lpstr>Essential Tool: Accessibility Checkers</vt:lpstr>
      <vt:lpstr>Best Practices: Structured Headings</vt:lpstr>
      <vt:lpstr>Essential Tool: Headings Styles</vt:lpstr>
      <vt:lpstr>Quickfire 2: Explore </vt:lpstr>
      <vt:lpstr>Best Practices: Add Alt Text to Images</vt:lpstr>
      <vt:lpstr>Alt-Text Example</vt:lpstr>
      <vt:lpstr>Adding Alt Text in Facebook (1 of 2)</vt:lpstr>
      <vt:lpstr>Adding Alt Text in Facebook (2 of 2)</vt:lpstr>
      <vt:lpstr>Adding Alt Text in Substack </vt:lpstr>
      <vt:lpstr>Quickfire 3: Exploring Alt Text </vt:lpstr>
      <vt:lpstr>Best Practices: Presentation Slides</vt:lpstr>
      <vt:lpstr>Essential Tool:  Accessibility Checker for Slides</vt:lpstr>
      <vt:lpstr>Tips for Inclusive Presentations </vt:lpstr>
      <vt:lpstr> Quickfire 4: Pause and Consider </vt:lpstr>
      <vt:lpstr>Best Practices: Social Media</vt:lpstr>
      <vt:lpstr>Best Practices: Descriptive Live Links</vt:lpstr>
      <vt:lpstr>Best Practices: Hashtags (1 of 2)</vt:lpstr>
      <vt:lpstr>Best Practices: Hashtags (2 of 2)</vt:lpstr>
      <vt:lpstr>Best Practices: Emojis </vt:lpstr>
      <vt:lpstr>Best Practices: Inclusive Stock Images</vt:lpstr>
      <vt:lpstr> Quickfire 5: Pause and Consider </vt:lpstr>
      <vt:lpstr>Remember! Progress over Perfection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for Editors</dc:title>
  <dc:creator>Mary-Colleen Jenkins</dc:creator>
  <cp:lastModifiedBy>Mary-Colleen Jenkins</cp:lastModifiedBy>
  <cp:revision>15</cp:revision>
  <dcterms:created xsi:type="dcterms:W3CDTF">2023-11-17T18:21:15Z</dcterms:created>
  <dcterms:modified xsi:type="dcterms:W3CDTF">2023-11-20T22:56:56Z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6BB4984A-A703-4C62-ACB8-829F1A65A3CD</vt:lpwstr>
  </property>
  <property fmtid="{D5CDD505-2E9C-101B-9397-08002B2CF9AE}" pid="3" name="ArticulatePath">
    <vt:lpwstr>Presentation1</vt:lpwstr>
  </property>
</Properties>
</file>